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0" r:id="rId4"/>
    <p:sldId id="261" r:id="rId5"/>
    <p:sldId id="257" r:id="rId6"/>
    <p:sldId id="259" r:id="rId7"/>
    <p:sldId id="265" r:id="rId8"/>
    <p:sldId id="262" r:id="rId9"/>
    <p:sldId id="266" r:id="rId10"/>
    <p:sldId id="263" r:id="rId11"/>
    <p:sldId id="267" r:id="rId12"/>
    <p:sldId id="268" r:id="rId13"/>
    <p:sldId id="264"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19" autoAdjust="0"/>
  </p:normalViewPr>
  <p:slideViewPr>
    <p:cSldViewPr>
      <p:cViewPr varScale="1">
        <p:scale>
          <a:sx n="80" d="100"/>
          <a:sy n="80" d="100"/>
        </p:scale>
        <p:origin x="183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E0BEA5-7AFA-9F46-A971-60805B741911}" type="datetimeFigureOut">
              <a:rPr lang="en-US" smtClean="0"/>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724CC9-9B2C-9046-8AE4-676D0337D998}" type="slidenum">
              <a:rPr lang="en-US" smtClean="0"/>
              <a:t>‹#›</a:t>
            </a:fld>
            <a:endParaRPr lang="en-US"/>
          </a:p>
        </p:txBody>
      </p:sp>
    </p:spTree>
    <p:extLst>
      <p:ext uri="{BB962C8B-B14F-4D97-AF65-F5344CB8AC3E}">
        <p14:creationId xmlns:p14="http://schemas.microsoft.com/office/powerpoint/2010/main" val="41508407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24CC9-9B2C-9046-8AE4-676D0337D998}" type="slidenum">
              <a:rPr lang="en-US" smtClean="0"/>
              <a:t>1</a:t>
            </a:fld>
            <a:endParaRPr lang="en-US"/>
          </a:p>
        </p:txBody>
      </p:sp>
    </p:spTree>
    <p:extLst>
      <p:ext uri="{BB962C8B-B14F-4D97-AF65-F5344CB8AC3E}">
        <p14:creationId xmlns:p14="http://schemas.microsoft.com/office/powerpoint/2010/main" val="1974814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from the fit method we can create horizontal </a:t>
            </a:r>
            <a:r>
              <a:rPr lang="en-US" dirty="0" err="1" smtClean="0"/>
              <a:t>distrbutions</a:t>
            </a:r>
            <a:r>
              <a:rPr lang="en-US" dirty="0" smtClean="0"/>
              <a:t> of liquid water path, we cannot fully make</a:t>
            </a:r>
            <a:r>
              <a:rPr lang="en-US" baseline="0" dirty="0" smtClean="0"/>
              <a:t> distinctions between internal and external cloud heterogeneity. We will also be using a second metric to help for identifying the portion of the 0.65 reflectance attributable to cloud heterogeneity. The idea of this is to help quantify the effects of 1d </a:t>
            </a:r>
            <a:r>
              <a:rPr lang="en-US" baseline="0" dirty="0" err="1" smtClean="0"/>
              <a:t>radiative</a:t>
            </a:r>
            <a:r>
              <a:rPr lang="en-US" baseline="0" dirty="0" smtClean="0"/>
              <a:t> transfer on 3d cloud fields. It is important to note that many studies that have either simulated internal heterogeneity through the ICA calculations or external heterogeneity through </a:t>
            </a:r>
            <a:r>
              <a:rPr lang="en-US" baseline="0" dirty="0" err="1" smtClean="0"/>
              <a:t>monte</a:t>
            </a:r>
            <a:r>
              <a:rPr lang="en-US" baseline="0" dirty="0" smtClean="0"/>
              <a:t> </a:t>
            </a:r>
            <a:r>
              <a:rPr lang="en-US" baseline="0" dirty="0" err="1" smtClean="0"/>
              <a:t>carlo</a:t>
            </a:r>
            <a:r>
              <a:rPr lang="en-US" baseline="0" dirty="0" smtClean="0"/>
              <a:t> 3d </a:t>
            </a:r>
            <a:r>
              <a:rPr lang="en-US" baseline="0" dirty="0" err="1" smtClean="0"/>
              <a:t>rt</a:t>
            </a:r>
            <a:r>
              <a:rPr lang="en-US" baseline="0" dirty="0" smtClean="0"/>
              <a:t> calculations have only been over a small number of scenes and only for a finite number of cloud field realizations. Though the advantage of this controls the potential sources of </a:t>
            </a:r>
            <a:r>
              <a:rPr lang="en-US" baseline="0" dirty="0" err="1" smtClean="0"/>
              <a:t>bais</a:t>
            </a:r>
            <a:r>
              <a:rPr lang="en-US" baseline="0" dirty="0" smtClean="0"/>
              <a:t>, the disadvantage is being able to only apply the results to a narrow number of scenes.  We will be applying the 3d RT simulation over a large variety of scene throughout the MODIS record for difference cloud heterogeneities and solar zenith angles to </a:t>
            </a:r>
            <a:r>
              <a:rPr lang="en-US" baseline="0" dirty="0" err="1" smtClean="0"/>
              <a:t>quanitfy</a:t>
            </a:r>
            <a:r>
              <a:rPr lang="en-US" baseline="0" dirty="0" smtClean="0"/>
              <a:t> biases in terms of H, to account for the magnitude of biases in the satellite data.</a:t>
            </a:r>
          </a:p>
          <a:p>
            <a:endParaRPr lang="en-US" baseline="0" dirty="0" smtClean="0"/>
          </a:p>
          <a:p>
            <a:r>
              <a:rPr lang="en-US" baseline="0" dirty="0" smtClean="0"/>
              <a:t>We use a metric from Liang et al 2009 which proposes a cloud </a:t>
            </a:r>
            <a:r>
              <a:rPr lang="en-US" baseline="0" dirty="0" err="1" smtClean="0"/>
              <a:t>homogeniety</a:t>
            </a:r>
            <a:r>
              <a:rPr lang="en-US" baseline="0" dirty="0" smtClean="0"/>
              <a:t> identification </a:t>
            </a:r>
            <a:r>
              <a:rPr lang="en-US" baseline="0" dirty="0" err="1" smtClean="0"/>
              <a:t>algorithum</a:t>
            </a:r>
            <a:r>
              <a:rPr lang="en-US" baseline="0" dirty="0" smtClean="0"/>
              <a:t> as the standard deviation of the reflectance of the region divided by the mean reflectance over the area.  We applied this metric over all of our ocean regions. The higher the number is it is more representative of </a:t>
            </a:r>
            <a:r>
              <a:rPr lang="en-US" baseline="0" dirty="0" err="1" smtClean="0"/>
              <a:t>heterogenous</a:t>
            </a:r>
            <a:r>
              <a:rPr lang="en-US" baseline="0" dirty="0" smtClean="0"/>
              <a:t> clouds. For the north pacific, January showed a greater amount of heterogeneity in comparison to July.</a:t>
            </a:r>
            <a:endParaRPr lang="en-US" dirty="0"/>
          </a:p>
        </p:txBody>
      </p:sp>
      <p:sp>
        <p:nvSpPr>
          <p:cNvPr id="4" name="Slide Number Placeholder 3"/>
          <p:cNvSpPr>
            <a:spLocks noGrp="1"/>
          </p:cNvSpPr>
          <p:nvPr>
            <p:ph type="sldNum" sz="quarter" idx="10"/>
          </p:nvPr>
        </p:nvSpPr>
        <p:spPr/>
        <p:txBody>
          <a:bodyPr/>
          <a:lstStyle/>
          <a:p>
            <a:fld id="{4E724CC9-9B2C-9046-8AE4-676D0337D998}" type="slidenum">
              <a:rPr lang="en-US" smtClean="0"/>
              <a:t>10</a:t>
            </a:fld>
            <a:endParaRPr lang="en-US"/>
          </a:p>
        </p:txBody>
      </p:sp>
    </p:spTree>
    <p:extLst>
      <p:ext uri="{BB962C8B-B14F-4D97-AF65-F5344CB8AC3E}">
        <p14:creationId xmlns:p14="http://schemas.microsoft.com/office/powerpoint/2010/main" val="76716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Where as the South Atlantic</a:t>
            </a:r>
            <a:r>
              <a:rPr lang="en-US" baseline="0" smtClean="0"/>
              <a:t> region shows a greater amount of heterogeniety in July, although there is a larger gradient </a:t>
            </a:r>
            <a:endParaRPr lang="en-US" dirty="0"/>
          </a:p>
        </p:txBody>
      </p:sp>
      <p:sp>
        <p:nvSpPr>
          <p:cNvPr id="4" name="Slide Number Placeholder 3"/>
          <p:cNvSpPr>
            <a:spLocks noGrp="1"/>
          </p:cNvSpPr>
          <p:nvPr>
            <p:ph type="sldNum" sz="quarter" idx="10"/>
          </p:nvPr>
        </p:nvSpPr>
        <p:spPr/>
        <p:txBody>
          <a:bodyPr/>
          <a:lstStyle/>
          <a:p>
            <a:fld id="{4E724CC9-9B2C-9046-8AE4-676D0337D998}" type="slidenum">
              <a:rPr lang="en-US" smtClean="0"/>
              <a:t>11</a:t>
            </a:fld>
            <a:endParaRPr lang="en-US"/>
          </a:p>
        </p:txBody>
      </p:sp>
    </p:spTree>
    <p:extLst>
      <p:ext uri="{BB962C8B-B14F-4D97-AF65-F5344CB8AC3E}">
        <p14:creationId xmlns:p14="http://schemas.microsoft.com/office/powerpoint/2010/main" val="3726195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same is similar for</a:t>
            </a:r>
            <a:r>
              <a:rPr lang="en-US" baseline="0" smtClean="0"/>
              <a:t> south pacific. These figures seem to indicate that there is possibly a season indication of cloud heterogeniety amooung these regions, but there is future analysis to be done. </a:t>
            </a:r>
            <a:endParaRPr lang="en-US" dirty="0"/>
          </a:p>
        </p:txBody>
      </p:sp>
      <p:sp>
        <p:nvSpPr>
          <p:cNvPr id="4" name="Slide Number Placeholder 3"/>
          <p:cNvSpPr>
            <a:spLocks noGrp="1"/>
          </p:cNvSpPr>
          <p:nvPr>
            <p:ph type="sldNum" sz="quarter" idx="10"/>
          </p:nvPr>
        </p:nvSpPr>
        <p:spPr/>
        <p:txBody>
          <a:bodyPr/>
          <a:lstStyle/>
          <a:p>
            <a:fld id="{4E724CC9-9B2C-9046-8AE4-676D0337D998}" type="slidenum">
              <a:rPr lang="en-US" smtClean="0"/>
              <a:t>12</a:t>
            </a:fld>
            <a:endParaRPr lang="en-US"/>
          </a:p>
        </p:txBody>
      </p:sp>
    </p:spTree>
    <p:extLst>
      <p:ext uri="{BB962C8B-B14F-4D97-AF65-F5344CB8AC3E}">
        <p14:creationId xmlns:p14="http://schemas.microsoft.com/office/powerpoint/2010/main" val="3875421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24CC9-9B2C-9046-8AE4-676D0337D998}" type="slidenum">
              <a:rPr lang="en-US" smtClean="0"/>
              <a:t>13</a:t>
            </a:fld>
            <a:endParaRPr lang="en-US"/>
          </a:p>
        </p:txBody>
      </p:sp>
    </p:spTree>
    <p:extLst>
      <p:ext uri="{BB962C8B-B14F-4D97-AF65-F5344CB8AC3E}">
        <p14:creationId xmlns:p14="http://schemas.microsoft.com/office/powerpoint/2010/main" val="34878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motivation</a:t>
            </a:r>
            <a:r>
              <a:rPr lang="en-US" baseline="0" dirty="0" smtClean="0"/>
              <a:t> for this work stems from the representation of clouds in global climate models. Often the grid cells of </a:t>
            </a:r>
            <a:r>
              <a:rPr lang="en-US" baseline="0" dirty="0" err="1" smtClean="0"/>
              <a:t>gcms</a:t>
            </a:r>
            <a:r>
              <a:rPr lang="en-US" baseline="0" dirty="0" smtClean="0"/>
              <a:t> are larger than the actual cloud or clouds they contain and simplifications of cloud properties are used which affects the sub-grid radiation fields. Also, properties of cloud morphology are usually absent from solar </a:t>
            </a:r>
            <a:r>
              <a:rPr lang="en-US" baseline="0" dirty="0" err="1" smtClean="0"/>
              <a:t>radiative</a:t>
            </a:r>
            <a:r>
              <a:rPr lang="en-US" baseline="0" dirty="0" smtClean="0"/>
              <a:t> transfer in both </a:t>
            </a:r>
            <a:r>
              <a:rPr lang="en-US" baseline="0" dirty="0" err="1" smtClean="0"/>
              <a:t>gcms</a:t>
            </a:r>
            <a:r>
              <a:rPr lang="en-US" baseline="0" dirty="0" smtClean="0"/>
              <a:t> and satellite algorithms. This leads to simplification of cloud microphysical properties as homogenous and neglect of sub-grid scale variability, which can cause errors in models resulting in biases for cloud feedback processes. </a:t>
            </a:r>
            <a:endParaRPr lang="en-US" dirty="0"/>
          </a:p>
        </p:txBody>
      </p:sp>
      <p:sp>
        <p:nvSpPr>
          <p:cNvPr id="4" name="Slide Number Placeholder 3"/>
          <p:cNvSpPr>
            <a:spLocks noGrp="1"/>
          </p:cNvSpPr>
          <p:nvPr>
            <p:ph type="sldNum" sz="quarter" idx="10"/>
          </p:nvPr>
        </p:nvSpPr>
        <p:spPr/>
        <p:txBody>
          <a:bodyPr/>
          <a:lstStyle/>
          <a:p>
            <a:fld id="{4E724CC9-9B2C-9046-8AE4-676D0337D998}" type="slidenum">
              <a:rPr lang="en-US" smtClean="0"/>
              <a:t>2</a:t>
            </a:fld>
            <a:endParaRPr lang="en-US"/>
          </a:p>
        </p:txBody>
      </p:sp>
    </p:spTree>
    <p:extLst>
      <p:ext uri="{BB962C8B-B14F-4D97-AF65-F5344CB8AC3E}">
        <p14:creationId xmlns:p14="http://schemas.microsoft.com/office/powerpoint/2010/main" val="378937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common and most computationally easy calculations done are using a plane parallel assumption, which ignores horizontal transport and simply travels through a vertical layer. This assumption causes room for biases due to clouds not always being homogenous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From</a:t>
            </a:r>
            <a:r>
              <a:rPr lang="en-US" baseline="0" dirty="0" smtClean="0"/>
              <a:t> representing cloud properties as homogenous, there are a few biases that can be formed. Many models use a single mean value for representing in cloud properties such as liquid water content. Throughout a cloud, this is obviously not a truly accurate representation. This causes a bias </a:t>
            </a:r>
            <a:r>
              <a:rPr lang="en-US" baseline="0" dirty="0" err="1" smtClean="0"/>
              <a:t>refered</a:t>
            </a:r>
            <a:r>
              <a:rPr lang="en-US" baseline="0" dirty="0" smtClean="0"/>
              <a:t> to as the plane parallel albedo bias which takes the difference between an approach called the independent column approximation and the standard plane parallel calculations. The independent column approximation breaks a grid cell into a lot of smaller cells and calculates the cloud properties for each one, essentially creating a distribution of the in cloud micro </a:t>
            </a:r>
            <a:r>
              <a:rPr lang="en-US" baseline="0" dirty="0" err="1" smtClean="0"/>
              <a:t>phsyical</a:t>
            </a:r>
            <a:r>
              <a:rPr lang="en-US" baseline="0" dirty="0" smtClean="0"/>
              <a:t> properties.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External cloud heterogeneities are caused by variability in cloud morphology such as number and distribution of clouds in a grid cell, cloud shape, and cloud size. This heterogeneity also accounts for horizontal photon flow between grid cells, photons exiting or leaking through the cloud sides, cloud shadowing and enhanced areas of illumination and have solar zenith angle dependence. This bias can be </a:t>
            </a:r>
            <a:r>
              <a:rPr lang="en-US" baseline="0" dirty="0" err="1" smtClean="0"/>
              <a:t>unoffically</a:t>
            </a:r>
            <a:r>
              <a:rPr lang="en-US" baseline="0" dirty="0" smtClean="0"/>
              <a:t> called the ICA </a:t>
            </a:r>
            <a:r>
              <a:rPr lang="en-US" baseline="0" dirty="0" err="1" smtClean="0"/>
              <a:t>bia</a:t>
            </a:r>
            <a:r>
              <a:rPr lang="en-US" baseline="0" dirty="0" smtClean="0"/>
              <a:t>, which is the difference between the 3d </a:t>
            </a:r>
            <a:r>
              <a:rPr lang="en-US" baseline="0" dirty="0" err="1" smtClean="0"/>
              <a:t>radiative</a:t>
            </a:r>
            <a:r>
              <a:rPr lang="en-US" baseline="0" dirty="0" smtClean="0"/>
              <a:t> transfer model calculations and the </a:t>
            </a:r>
            <a:r>
              <a:rPr lang="en-US" baseline="0" dirty="0" err="1" smtClean="0"/>
              <a:t>ica</a:t>
            </a:r>
            <a:r>
              <a:rPr lang="en-US" baseline="0" dirty="0" smtClean="0"/>
              <a:t> calculations, since the </a:t>
            </a:r>
            <a:r>
              <a:rPr lang="en-US" baseline="0" dirty="0" err="1" smtClean="0"/>
              <a:t>ica</a:t>
            </a:r>
            <a:r>
              <a:rPr lang="en-US" baseline="0" dirty="0" smtClean="0"/>
              <a:t> calculations do not take into account horizontal energy transport.</a:t>
            </a:r>
            <a:endParaRPr lang="en-US" dirty="0"/>
          </a:p>
        </p:txBody>
      </p:sp>
      <p:sp>
        <p:nvSpPr>
          <p:cNvPr id="4" name="Slide Number Placeholder 3"/>
          <p:cNvSpPr>
            <a:spLocks noGrp="1"/>
          </p:cNvSpPr>
          <p:nvPr>
            <p:ph type="sldNum" sz="quarter" idx="10"/>
          </p:nvPr>
        </p:nvSpPr>
        <p:spPr/>
        <p:txBody>
          <a:bodyPr/>
          <a:lstStyle/>
          <a:p>
            <a:fld id="{4E724CC9-9B2C-9046-8AE4-676D0337D998}" type="slidenum">
              <a:rPr lang="en-US" smtClean="0"/>
              <a:t>3</a:t>
            </a:fld>
            <a:endParaRPr lang="en-US"/>
          </a:p>
        </p:txBody>
      </p:sp>
    </p:spTree>
    <p:extLst>
      <p:ext uri="{BB962C8B-B14F-4D97-AF65-F5344CB8AC3E}">
        <p14:creationId xmlns:p14="http://schemas.microsoft.com/office/powerpoint/2010/main" val="2726031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this study, we are using modis data given it is a very effective way of viewing clouds and cloud scenes</a:t>
            </a:r>
            <a:r>
              <a:rPr lang="en-US" baseline="0" smtClean="0"/>
              <a:t> and has a decent time span of records. Though there is a potential instrument bias from how the modis processing algoritum makes optical retrievals. In the first row I have plotted the modis retrived optical depth along with the channel 1 0.65 reflectances. In the second row, I have plotted where the MODIS cloud mask has defined a pixel as cloudy or likely cloudy, but there is no optical retrival taken for it and then just the where the cloud mask has defined the pixel as cloudy, but no retrival has been taken for it. This type of pixel filtering often happens to optically thin clouds or along cloud edges. This results in skewing the overall distributions of cloud properties. </a:t>
            </a:r>
            <a:endParaRPr lang="en-US" dirty="0"/>
          </a:p>
        </p:txBody>
      </p:sp>
      <p:sp>
        <p:nvSpPr>
          <p:cNvPr id="4" name="Slide Number Placeholder 3"/>
          <p:cNvSpPr>
            <a:spLocks noGrp="1"/>
          </p:cNvSpPr>
          <p:nvPr>
            <p:ph type="sldNum" sz="quarter" idx="10"/>
          </p:nvPr>
        </p:nvSpPr>
        <p:spPr/>
        <p:txBody>
          <a:bodyPr/>
          <a:lstStyle/>
          <a:p>
            <a:fld id="{4E724CC9-9B2C-9046-8AE4-676D0337D998}" type="slidenum">
              <a:rPr lang="en-US" smtClean="0"/>
              <a:t>4</a:t>
            </a:fld>
            <a:endParaRPr lang="en-US"/>
          </a:p>
        </p:txBody>
      </p:sp>
    </p:spTree>
    <p:extLst>
      <p:ext uri="{BB962C8B-B14F-4D97-AF65-F5344CB8AC3E}">
        <p14:creationId xmlns:p14="http://schemas.microsoft.com/office/powerpoint/2010/main" val="942430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 address this issue, we use a method published</a:t>
            </a:r>
            <a:r>
              <a:rPr lang="en-US" baseline="0" smtClean="0"/>
              <a:t> in a paper by Foster et all 2011 that generates distributions of in-cloud microphsyical properties which restores these portions of clouds which are often neglected and conserves the satellite measured solar reflectance. For this methodology which I will be refereing to as the fit method from now on, a fit function is developed which relates sucessful cod retrivals and the corresponding visible reflectance measurements.  The fit function is then apprlied to all visible reflectance measurements to get a total scene distribution of cod. Using grid averaged values of ccn and condensation rate, distribution of cod is converted to lwp as described in a paper from bennartz 2007. From this– SWITCH TO NEXT SLIDE– The resulting distribution from the cloudy portion of the sky is used to generate a gamma distribution of liquid water path from the calculated statistical moments. The using another equation from bennartz 2007 the liquid water path distribution can be converted into visible reflectance and integrated to calculate the mean visible reflectance over the entire scene. This can similarly be applied to pixel filtering methods, which I will refere to as the mask method. Instead of using a fit functions to generate distributions of liquid water path, statistical moments are derived from using only valid retrieved values. </a:t>
            </a:r>
            <a:endParaRPr lang="en-US" dirty="0"/>
          </a:p>
        </p:txBody>
      </p:sp>
      <p:sp>
        <p:nvSpPr>
          <p:cNvPr id="4" name="Slide Number Placeholder 3"/>
          <p:cNvSpPr>
            <a:spLocks noGrp="1"/>
          </p:cNvSpPr>
          <p:nvPr>
            <p:ph type="sldNum" sz="quarter" idx="10"/>
          </p:nvPr>
        </p:nvSpPr>
        <p:spPr/>
        <p:txBody>
          <a:bodyPr/>
          <a:lstStyle/>
          <a:p>
            <a:fld id="{4E724CC9-9B2C-9046-8AE4-676D0337D998}" type="slidenum">
              <a:rPr lang="en-US" smtClean="0"/>
              <a:t>5</a:t>
            </a:fld>
            <a:endParaRPr lang="en-US"/>
          </a:p>
        </p:txBody>
      </p:sp>
    </p:spTree>
    <p:extLst>
      <p:ext uri="{BB962C8B-B14F-4D97-AF65-F5344CB8AC3E}">
        <p14:creationId xmlns:p14="http://schemas.microsoft.com/office/powerpoint/2010/main" val="78620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this a normal distribution around the mean clear sky reflectance is used to approximate a threshold </a:t>
            </a:r>
            <a:r>
              <a:rPr lang="en-US" baseline="0" dirty="0" err="1" smtClean="0"/>
              <a:t>betweeen</a:t>
            </a:r>
            <a:r>
              <a:rPr lang="en-US" baseline="0" dirty="0" smtClean="0"/>
              <a:t> the clear and cloudy portions of the scene—go back</a:t>
            </a:r>
            <a:endParaRPr lang="en-US" dirty="0"/>
          </a:p>
        </p:txBody>
      </p:sp>
      <p:sp>
        <p:nvSpPr>
          <p:cNvPr id="4" name="Slide Number Placeholder 3"/>
          <p:cNvSpPr>
            <a:spLocks noGrp="1"/>
          </p:cNvSpPr>
          <p:nvPr>
            <p:ph type="sldNum" sz="quarter" idx="10"/>
          </p:nvPr>
        </p:nvSpPr>
        <p:spPr/>
        <p:txBody>
          <a:bodyPr/>
          <a:lstStyle/>
          <a:p>
            <a:fld id="{4E724CC9-9B2C-9046-8AE4-676D0337D998}" type="slidenum">
              <a:rPr lang="en-US" smtClean="0"/>
              <a:t>6</a:t>
            </a:fld>
            <a:endParaRPr lang="en-US"/>
          </a:p>
        </p:txBody>
      </p:sp>
    </p:spTree>
    <p:extLst>
      <p:ext uri="{BB962C8B-B14F-4D97-AF65-F5344CB8AC3E}">
        <p14:creationId xmlns:p14="http://schemas.microsoft.com/office/powerpoint/2010/main" val="625263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this study, we are using three areas over the ocean which are either 20x20 degrees or 30x 20 degrees over the ocean only looking at liquid clouds. The ocean area is used since maritime water clouds are known to regulate a large portion of the earth’s energy budget and are important for the incident solar </a:t>
            </a:r>
            <a:r>
              <a:rPr lang="en-US" baseline="0" dirty="0" err="1" smtClean="0"/>
              <a:t>radiative</a:t>
            </a:r>
            <a:r>
              <a:rPr lang="en-US" baseline="0" dirty="0" smtClean="0"/>
              <a:t> field. </a:t>
            </a:r>
            <a:endParaRPr lang="en-US" dirty="0"/>
          </a:p>
        </p:txBody>
      </p:sp>
      <p:sp>
        <p:nvSpPr>
          <p:cNvPr id="4" name="Slide Number Placeholder 3"/>
          <p:cNvSpPr>
            <a:spLocks noGrp="1"/>
          </p:cNvSpPr>
          <p:nvPr>
            <p:ph type="sldNum" sz="quarter" idx="10"/>
          </p:nvPr>
        </p:nvSpPr>
        <p:spPr/>
        <p:txBody>
          <a:bodyPr/>
          <a:lstStyle/>
          <a:p>
            <a:fld id="{4E724CC9-9B2C-9046-8AE4-676D0337D998}" type="slidenum">
              <a:rPr lang="en-US" smtClean="0"/>
              <a:t>7</a:t>
            </a:fld>
            <a:endParaRPr lang="en-US"/>
          </a:p>
        </p:txBody>
      </p:sp>
    </p:spTree>
    <p:extLst>
      <p:ext uri="{BB962C8B-B14F-4D97-AF65-F5344CB8AC3E}">
        <p14:creationId xmlns:p14="http://schemas.microsoft.com/office/powerpoint/2010/main" val="1997905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These are monthly</a:t>
            </a:r>
            <a:r>
              <a:rPr lang="en-US" baseline="0" smtClean="0"/>
              <a:t> averaged biases for Aqua between the derived reflectance from the method I just explained and the observed reflectances. The top dotted lines are using the Mask method over the three ocean regions. As we can see, they all correspond to positive biases ranging between two and three. The bottom solid lines are using the fit method over the same ocean regions. Overall, there is a negative bias for the fit method, but the average values are range between -1.5 to -0.5 which shows there is more accuracy in comparison to mask method. The fit method also seems to show a seasonal bias. For the northern hemisphere, the north pacific ocean area has less of a negative bias in december, january, and feburary, and reaches the largest amount of bias in june july and august. Where as in the southern hemisphere the south pacific and south atlantic regions show a smaller bias in JJA and a larger bias in DJF.</a:t>
            </a:r>
            <a:endParaRPr lang="en-US" dirty="0"/>
          </a:p>
        </p:txBody>
      </p:sp>
      <p:sp>
        <p:nvSpPr>
          <p:cNvPr id="4" name="Slide Number Placeholder 3"/>
          <p:cNvSpPr>
            <a:spLocks noGrp="1"/>
          </p:cNvSpPr>
          <p:nvPr>
            <p:ph type="sldNum" sz="quarter" idx="10"/>
          </p:nvPr>
        </p:nvSpPr>
        <p:spPr/>
        <p:txBody>
          <a:bodyPr/>
          <a:lstStyle/>
          <a:p>
            <a:fld id="{4E724CC9-9B2C-9046-8AE4-676D0337D998}" type="slidenum">
              <a:rPr lang="en-US" smtClean="0"/>
              <a:t>8</a:t>
            </a:fld>
            <a:endParaRPr lang="en-US"/>
          </a:p>
        </p:txBody>
      </p:sp>
    </p:spTree>
    <p:extLst>
      <p:ext uri="{BB962C8B-B14F-4D97-AF65-F5344CB8AC3E}">
        <p14:creationId xmlns:p14="http://schemas.microsoft.com/office/powerpoint/2010/main" val="3923558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is the same plot except for using Terra which is the satellite with an afternoon crossing time. Terra is very similar to Aqua with the fit method showing a lower bias than the mask method, along with the same seasonal cycle being show between the nothern and southern hemispheres. Though it’s a bit hard to see, if you go back and forth between the plots, terra has an over all smaller bias for both the mask and the fit method. </a:t>
            </a:r>
          </a:p>
          <a:p>
            <a:endParaRPr lang="en-US" baseline="0" dirty="0" smtClean="0"/>
          </a:p>
        </p:txBody>
      </p:sp>
      <p:sp>
        <p:nvSpPr>
          <p:cNvPr id="4" name="Slide Number Placeholder 3"/>
          <p:cNvSpPr>
            <a:spLocks noGrp="1"/>
          </p:cNvSpPr>
          <p:nvPr>
            <p:ph type="sldNum" sz="quarter" idx="10"/>
          </p:nvPr>
        </p:nvSpPr>
        <p:spPr/>
        <p:txBody>
          <a:bodyPr/>
          <a:lstStyle/>
          <a:p>
            <a:fld id="{4E724CC9-9B2C-9046-8AE4-676D0337D998}" type="slidenum">
              <a:rPr lang="en-US" smtClean="0"/>
              <a:t>9</a:t>
            </a:fld>
            <a:endParaRPr lang="en-US"/>
          </a:p>
        </p:txBody>
      </p:sp>
    </p:spTree>
    <p:extLst>
      <p:ext uri="{BB962C8B-B14F-4D97-AF65-F5344CB8AC3E}">
        <p14:creationId xmlns:p14="http://schemas.microsoft.com/office/powerpoint/2010/main" val="218008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7EFA20-DF19-4A66-9EE2-BA85B776E0D9}"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EFA20-DF19-4A66-9EE2-BA85B776E0D9}"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EFA20-DF19-4A66-9EE2-BA85B776E0D9}"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EFA20-DF19-4A66-9EE2-BA85B776E0D9}"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EFA20-DF19-4A66-9EE2-BA85B776E0D9}"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7EFA20-DF19-4A66-9EE2-BA85B776E0D9}"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7EFA20-DF19-4A66-9EE2-BA85B776E0D9}" type="datetimeFigureOut">
              <a:rPr lang="en-US" smtClean="0"/>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7EFA20-DF19-4A66-9EE2-BA85B776E0D9}" type="datetimeFigureOut">
              <a:rPr lang="en-US" smtClean="0"/>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EFA20-DF19-4A66-9EE2-BA85B776E0D9}" type="datetimeFigureOut">
              <a:rPr lang="en-US" smtClean="0"/>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EFA20-DF19-4A66-9EE2-BA85B776E0D9}"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EFA20-DF19-4A66-9EE2-BA85B776E0D9}"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330E0-5624-49F4-B6F3-9865E55586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EFA20-DF19-4A66-9EE2-BA85B776E0D9}" type="datetimeFigureOut">
              <a:rPr lang="en-US" smtClean="0"/>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330E0-5624-49F4-B6F3-9865E55586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1143000"/>
            <a:ext cx="7772400" cy="1470025"/>
          </a:xfrm>
          <a:noFill/>
        </p:spPr>
        <p:txBody>
          <a:bodyPr>
            <a:normAutofit fontScale="90000"/>
          </a:bodyPr>
          <a:lstStyle/>
          <a:p>
            <a:r>
              <a:rPr lang="en-US" dirty="0" smtClean="0"/>
              <a:t>Identifying 3D </a:t>
            </a:r>
            <a:r>
              <a:rPr lang="en-US" dirty="0" err="1" smtClean="0"/>
              <a:t>Radiative</a:t>
            </a:r>
            <a:r>
              <a:rPr lang="en-US" dirty="0" smtClean="0"/>
              <a:t> Cloud Effects Using MODIS Visible Reflectance Measurements </a:t>
            </a:r>
            <a:endParaRPr lang="en-US" dirty="0"/>
          </a:p>
        </p:txBody>
      </p:sp>
      <p:sp>
        <p:nvSpPr>
          <p:cNvPr id="3" name="Subtitle 2"/>
          <p:cNvSpPr>
            <a:spLocks noGrp="1"/>
          </p:cNvSpPr>
          <p:nvPr>
            <p:ph type="subTitle" idx="1"/>
          </p:nvPr>
        </p:nvSpPr>
        <p:spPr>
          <a:xfrm>
            <a:off x="1143000" y="3276600"/>
            <a:ext cx="6629400" cy="2895600"/>
          </a:xfrm>
        </p:spPr>
        <p:txBody>
          <a:bodyPr>
            <a:normAutofit fontScale="92500" lnSpcReduction="20000"/>
          </a:bodyPr>
          <a:lstStyle/>
          <a:p>
            <a:r>
              <a:rPr lang="en-US" dirty="0" smtClean="0">
                <a:solidFill>
                  <a:schemeClr val="tx1"/>
                </a:solidFill>
              </a:rPr>
              <a:t>Amanda </a:t>
            </a:r>
            <a:r>
              <a:rPr lang="en-US" dirty="0" err="1" smtClean="0">
                <a:solidFill>
                  <a:schemeClr val="tx1"/>
                </a:solidFill>
              </a:rPr>
              <a:t>Gumber</a:t>
            </a:r>
            <a:endParaRPr lang="en-US" dirty="0" smtClean="0">
              <a:solidFill>
                <a:schemeClr val="tx1"/>
              </a:solidFill>
            </a:endParaRPr>
          </a:p>
          <a:p>
            <a:r>
              <a:rPr lang="en-US" sz="2000" dirty="0" smtClean="0">
                <a:solidFill>
                  <a:schemeClr val="tx1"/>
                </a:solidFill>
              </a:rPr>
              <a:t>Department of Atmospherics and Oceanic Sciences/CIMSS</a:t>
            </a:r>
          </a:p>
          <a:p>
            <a:r>
              <a:rPr lang="en-US" sz="2000" dirty="0" smtClean="0">
                <a:solidFill>
                  <a:schemeClr val="tx1"/>
                </a:solidFill>
              </a:rPr>
              <a:t>University of Wisconsin-Madison</a:t>
            </a:r>
          </a:p>
          <a:p>
            <a:r>
              <a:rPr lang="en-US" dirty="0" smtClean="0">
                <a:solidFill>
                  <a:schemeClr val="tx1"/>
                </a:solidFill>
              </a:rPr>
              <a:t>Michael Foster</a:t>
            </a:r>
          </a:p>
          <a:p>
            <a:r>
              <a:rPr lang="en-US" sz="2000" dirty="0" smtClean="0">
                <a:solidFill>
                  <a:schemeClr val="tx1"/>
                </a:solidFill>
              </a:rPr>
              <a:t>CIMSS, University of Wisconsin-Madison</a:t>
            </a:r>
          </a:p>
          <a:p>
            <a:endParaRPr lang="en-US" dirty="0" smtClean="0"/>
          </a:p>
          <a:p>
            <a:r>
              <a:rPr lang="en-US" dirty="0" smtClean="0"/>
              <a:t>NOAA NESDIS </a:t>
            </a:r>
            <a:r>
              <a:rPr lang="en-US" dirty="0" err="1" smtClean="0"/>
              <a:t>CoRP</a:t>
            </a:r>
            <a:r>
              <a:rPr lang="en-US" dirty="0" smtClean="0"/>
              <a:t> Symposium 2014</a:t>
            </a:r>
          </a:p>
          <a:p>
            <a:endParaRPr lang="en-US" dirty="0"/>
          </a:p>
        </p:txBody>
      </p:sp>
      <p:pic>
        <p:nvPicPr>
          <p:cNvPr id="5" name="Picture 4" descr="cimss-logo.png"/>
          <p:cNvPicPr>
            <a:picLocks noChangeAspect="1"/>
          </p:cNvPicPr>
          <p:nvPr/>
        </p:nvPicPr>
        <p:blipFill>
          <a:blip r:embed="rId3"/>
          <a:stretch>
            <a:fillRect/>
          </a:stretch>
        </p:blipFill>
        <p:spPr>
          <a:xfrm>
            <a:off x="7829550" y="0"/>
            <a:ext cx="1314450" cy="952500"/>
          </a:xfrm>
          <a:prstGeom prst="rect">
            <a:avLst/>
          </a:prstGeom>
        </p:spPr>
      </p:pic>
      <p:pic>
        <p:nvPicPr>
          <p:cNvPr id="6" name="Picture 5" descr="uw logo.png"/>
          <p:cNvPicPr>
            <a:picLocks noChangeAspect="1"/>
          </p:cNvPicPr>
          <p:nvPr/>
        </p:nvPicPr>
        <p:blipFill>
          <a:blip r:embed="rId4"/>
          <a:stretch>
            <a:fillRect/>
          </a:stretch>
        </p:blipFill>
        <p:spPr>
          <a:xfrm>
            <a:off x="152400" y="0"/>
            <a:ext cx="600075" cy="952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191000" y="1828799"/>
            <a:ext cx="4953000" cy="4739421"/>
          </a:xfrm>
          <a:prstGeom prst="rect">
            <a:avLst/>
          </a:prstGeom>
        </p:spPr>
      </p:pic>
      <p:sp>
        <p:nvSpPr>
          <p:cNvPr id="4" name="Rectangle 3"/>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dirty="0" smtClean="0"/>
              <a:t>Identifying Heterogeneity</a:t>
            </a:r>
            <a:endParaRPr lang="en-US" dirty="0"/>
          </a:p>
        </p:txBody>
      </p:sp>
      <p:sp>
        <p:nvSpPr>
          <p:cNvPr id="3" name="Content Placeholder 2"/>
          <p:cNvSpPr>
            <a:spLocks noGrp="1"/>
          </p:cNvSpPr>
          <p:nvPr>
            <p:ph idx="1"/>
          </p:nvPr>
        </p:nvSpPr>
        <p:spPr>
          <a:xfrm>
            <a:off x="381000" y="1143001"/>
            <a:ext cx="8229600" cy="609600"/>
          </a:xfrm>
        </p:spPr>
        <p:txBody>
          <a:bodyPr/>
          <a:lstStyle/>
          <a:p>
            <a:r>
              <a:rPr lang="en-US" dirty="0" smtClean="0"/>
              <a:t>H</a:t>
            </a:r>
            <a:r>
              <a:rPr lang="en-US" baseline="-25000" dirty="0" smtClean="0"/>
              <a:t>σ</a:t>
            </a:r>
            <a:r>
              <a:rPr lang="en-US" dirty="0" smtClean="0"/>
              <a:t>= </a:t>
            </a:r>
            <a:r>
              <a:rPr lang="en-US" dirty="0" err="1" smtClean="0"/>
              <a:t>σ</a:t>
            </a:r>
            <a:r>
              <a:rPr lang="en-US" dirty="0" smtClean="0"/>
              <a:t> / R</a:t>
            </a:r>
            <a:r>
              <a:rPr lang="en-US" baseline="-25000" dirty="0" smtClean="0"/>
              <a:t>vis </a:t>
            </a:r>
            <a:r>
              <a:rPr lang="en-US" dirty="0" smtClean="0"/>
              <a:t>, Liang et al., 2009</a:t>
            </a:r>
            <a:endParaRPr lang="en-US" baseline="-25000" dirty="0" smtClean="0"/>
          </a:p>
        </p:txBody>
      </p:sp>
      <p:pic>
        <p:nvPicPr>
          <p:cNvPr id="5" name="Picture 4" descr="uw logo.png"/>
          <p:cNvPicPr>
            <a:picLocks noChangeAspect="1"/>
          </p:cNvPicPr>
          <p:nvPr/>
        </p:nvPicPr>
        <p:blipFill>
          <a:blip r:embed="rId4"/>
          <a:stretch>
            <a:fillRect/>
          </a:stretch>
        </p:blipFill>
        <p:spPr>
          <a:xfrm>
            <a:off x="152400" y="0"/>
            <a:ext cx="600075" cy="952500"/>
          </a:xfrm>
          <a:prstGeom prst="rect">
            <a:avLst/>
          </a:prstGeom>
        </p:spPr>
      </p:pic>
      <p:pic>
        <p:nvPicPr>
          <p:cNvPr id="6" name="Picture 5" descr="cimss-logo.png"/>
          <p:cNvPicPr>
            <a:picLocks noChangeAspect="1"/>
          </p:cNvPicPr>
          <p:nvPr/>
        </p:nvPicPr>
        <p:blipFill>
          <a:blip r:embed="rId5"/>
          <a:stretch>
            <a:fillRect/>
          </a:stretch>
        </p:blipFill>
        <p:spPr>
          <a:xfrm>
            <a:off x="7829550" y="0"/>
            <a:ext cx="1314450" cy="952500"/>
          </a:xfrm>
          <a:prstGeom prst="rect">
            <a:avLst/>
          </a:prstGeom>
        </p:spPr>
      </p:pic>
      <p:cxnSp>
        <p:nvCxnSpPr>
          <p:cNvPr id="8" name="Straight Connector 7"/>
          <p:cNvCxnSpPr/>
          <p:nvPr/>
        </p:nvCxnSpPr>
        <p:spPr>
          <a:xfrm>
            <a:off x="2057400" y="1295400"/>
            <a:ext cx="2286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6"/>
          <a:stretch>
            <a:fillRect/>
          </a:stretch>
        </p:blipFill>
        <p:spPr>
          <a:xfrm>
            <a:off x="1" y="1828801"/>
            <a:ext cx="4876800" cy="4682138"/>
          </a:xfrm>
          <a:prstGeom prst="rect">
            <a:avLst/>
          </a:prstGeom>
        </p:spPr>
      </p:pic>
    </p:spTree>
    <p:extLst>
      <p:ext uri="{BB962C8B-B14F-4D97-AF65-F5344CB8AC3E}">
        <p14:creationId xmlns:p14="http://schemas.microsoft.com/office/powerpoint/2010/main" val="2355493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960281" y="990600"/>
            <a:ext cx="5189489" cy="5105400"/>
          </a:xfrm>
          <a:prstGeom prst="rect">
            <a:avLst/>
          </a:prstGeom>
        </p:spPr>
      </p:pic>
      <p:pic>
        <p:nvPicPr>
          <p:cNvPr id="6" name="Picture 5"/>
          <p:cNvPicPr>
            <a:picLocks noChangeAspect="1"/>
          </p:cNvPicPr>
          <p:nvPr/>
        </p:nvPicPr>
        <p:blipFill>
          <a:blip r:embed="rId4"/>
          <a:stretch>
            <a:fillRect/>
          </a:stretch>
        </p:blipFill>
        <p:spPr>
          <a:xfrm>
            <a:off x="-228600" y="990600"/>
            <a:ext cx="4877773" cy="5112741"/>
          </a:xfrm>
          <a:prstGeom prst="rect">
            <a:avLst/>
          </a:prstGeom>
        </p:spPr>
      </p:pic>
      <p:sp>
        <p:nvSpPr>
          <p:cNvPr id="8" name="Rectangle 7"/>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w logo.png"/>
          <p:cNvPicPr>
            <a:picLocks noChangeAspect="1"/>
          </p:cNvPicPr>
          <p:nvPr/>
        </p:nvPicPr>
        <p:blipFill>
          <a:blip r:embed="rId5"/>
          <a:stretch>
            <a:fillRect/>
          </a:stretch>
        </p:blipFill>
        <p:spPr>
          <a:xfrm>
            <a:off x="152400" y="0"/>
            <a:ext cx="600075" cy="952500"/>
          </a:xfrm>
          <a:prstGeom prst="rect">
            <a:avLst/>
          </a:prstGeom>
        </p:spPr>
      </p:pic>
      <p:pic>
        <p:nvPicPr>
          <p:cNvPr id="10" name="Picture 9" descr="cimss-logo.png"/>
          <p:cNvPicPr>
            <a:picLocks noChangeAspect="1"/>
          </p:cNvPicPr>
          <p:nvPr/>
        </p:nvPicPr>
        <p:blipFill>
          <a:blip r:embed="rId6"/>
          <a:stretch>
            <a:fillRect/>
          </a:stretch>
        </p:blipFill>
        <p:spPr>
          <a:xfrm>
            <a:off x="7829550" y="0"/>
            <a:ext cx="1314450" cy="952500"/>
          </a:xfrm>
          <a:prstGeom prst="rect">
            <a:avLst/>
          </a:prstGeom>
        </p:spPr>
      </p:pic>
    </p:spTree>
    <p:extLst>
      <p:ext uri="{BB962C8B-B14F-4D97-AF65-F5344CB8AC3E}">
        <p14:creationId xmlns:p14="http://schemas.microsoft.com/office/powerpoint/2010/main" val="3382176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220252" y="1295400"/>
            <a:ext cx="4897120" cy="4724400"/>
          </a:xfrm>
          <a:prstGeom prst="rect">
            <a:avLst/>
          </a:prstGeom>
        </p:spPr>
      </p:pic>
      <p:sp>
        <p:nvSpPr>
          <p:cNvPr id="4" name="Rectangle 3"/>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w logo.png"/>
          <p:cNvPicPr>
            <a:picLocks noChangeAspect="1"/>
          </p:cNvPicPr>
          <p:nvPr/>
        </p:nvPicPr>
        <p:blipFill>
          <a:blip r:embed="rId4"/>
          <a:stretch>
            <a:fillRect/>
          </a:stretch>
        </p:blipFill>
        <p:spPr>
          <a:xfrm>
            <a:off x="152400" y="0"/>
            <a:ext cx="600075" cy="952500"/>
          </a:xfrm>
          <a:prstGeom prst="rect">
            <a:avLst/>
          </a:prstGeom>
        </p:spPr>
      </p:pic>
      <p:pic>
        <p:nvPicPr>
          <p:cNvPr id="6" name="Picture 5" descr="cimss-logo.png"/>
          <p:cNvPicPr>
            <a:picLocks noChangeAspect="1"/>
          </p:cNvPicPr>
          <p:nvPr/>
        </p:nvPicPr>
        <p:blipFill>
          <a:blip r:embed="rId5"/>
          <a:stretch>
            <a:fillRect/>
          </a:stretch>
        </p:blipFill>
        <p:spPr>
          <a:xfrm>
            <a:off x="7829550" y="-76200"/>
            <a:ext cx="1314450" cy="952500"/>
          </a:xfrm>
          <a:prstGeom prst="rect">
            <a:avLst/>
          </a:prstGeom>
        </p:spPr>
      </p:pic>
      <p:pic>
        <p:nvPicPr>
          <p:cNvPr id="7" name="Picture 6"/>
          <p:cNvPicPr>
            <a:picLocks noChangeAspect="1"/>
          </p:cNvPicPr>
          <p:nvPr/>
        </p:nvPicPr>
        <p:blipFill>
          <a:blip r:embed="rId6"/>
          <a:stretch>
            <a:fillRect/>
          </a:stretch>
        </p:blipFill>
        <p:spPr>
          <a:xfrm>
            <a:off x="-8038" y="1295400"/>
            <a:ext cx="5043268" cy="4800600"/>
          </a:xfrm>
          <a:prstGeom prst="rect">
            <a:avLst/>
          </a:prstGeom>
        </p:spPr>
      </p:pic>
    </p:spTree>
    <p:extLst>
      <p:ext uri="{BB962C8B-B14F-4D97-AF65-F5344CB8AC3E}">
        <p14:creationId xmlns:p14="http://schemas.microsoft.com/office/powerpoint/2010/main" val="3617150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10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lstStyle/>
          <a:p>
            <a:r>
              <a:rPr lang="en-US" dirty="0" smtClean="0"/>
              <a:t>Current Work</a:t>
            </a:r>
            <a:endParaRPr lang="en-US" dirty="0"/>
          </a:p>
        </p:txBody>
      </p:sp>
      <p:sp>
        <p:nvSpPr>
          <p:cNvPr id="3" name="Content Placeholder 2"/>
          <p:cNvSpPr>
            <a:spLocks noGrp="1"/>
          </p:cNvSpPr>
          <p:nvPr>
            <p:ph idx="1"/>
          </p:nvPr>
        </p:nvSpPr>
        <p:spPr/>
        <p:txBody>
          <a:bodyPr>
            <a:normAutofit lnSpcReduction="10000"/>
          </a:bodyPr>
          <a:lstStyle/>
          <a:p>
            <a:r>
              <a:rPr lang="en-US" dirty="0" smtClean="0"/>
              <a:t>Estimate locations of significant 3D effects using </a:t>
            </a:r>
            <a:r>
              <a:rPr lang="en-US" dirty="0"/>
              <a:t>H</a:t>
            </a:r>
            <a:r>
              <a:rPr lang="en-US" baseline="-25000" dirty="0"/>
              <a:t>σ</a:t>
            </a:r>
            <a:r>
              <a:rPr lang="en-US" dirty="0" smtClean="0"/>
              <a:t>, solar zenith angle, sensor zenith angle, and visible reflectance measurements</a:t>
            </a:r>
          </a:p>
          <a:p>
            <a:r>
              <a:rPr lang="en-US" dirty="0" smtClean="0"/>
              <a:t>Perform a large range of 3D RT calculations using I3RC Monte Carlo Model to compare against plane parallel and ICA calculations</a:t>
            </a:r>
          </a:p>
          <a:p>
            <a:r>
              <a:rPr lang="en-US" dirty="0" smtClean="0"/>
              <a:t>Identify magnitude of solar reflectance that are attributable to internal and external heterogeneity </a:t>
            </a:r>
          </a:p>
          <a:p>
            <a:endParaRPr lang="en-US" dirty="0"/>
          </a:p>
        </p:txBody>
      </p:sp>
      <p:pic>
        <p:nvPicPr>
          <p:cNvPr id="5" name="Picture 4" descr="uw logo.png"/>
          <p:cNvPicPr>
            <a:picLocks noChangeAspect="1"/>
          </p:cNvPicPr>
          <p:nvPr/>
        </p:nvPicPr>
        <p:blipFill>
          <a:blip r:embed="rId3"/>
          <a:stretch>
            <a:fillRect/>
          </a:stretch>
        </p:blipFill>
        <p:spPr>
          <a:xfrm>
            <a:off x="152400" y="0"/>
            <a:ext cx="600075" cy="952500"/>
          </a:xfrm>
          <a:prstGeom prst="rect">
            <a:avLst/>
          </a:prstGeom>
        </p:spPr>
      </p:pic>
      <p:pic>
        <p:nvPicPr>
          <p:cNvPr id="6" name="Picture 5" descr="cimss-logo.png"/>
          <p:cNvPicPr>
            <a:picLocks noChangeAspect="1"/>
          </p:cNvPicPr>
          <p:nvPr/>
        </p:nvPicPr>
        <p:blipFill>
          <a:blip r:embed="rId4"/>
          <a:stretch>
            <a:fillRect/>
          </a:stretch>
        </p:blipFill>
        <p:spPr>
          <a:xfrm>
            <a:off x="7829550" y="-76200"/>
            <a:ext cx="1314450" cy="952500"/>
          </a:xfrm>
          <a:prstGeom prst="rect">
            <a:avLst/>
          </a:prstGeom>
        </p:spPr>
      </p:pic>
    </p:spTree>
    <p:extLst>
      <p:ext uri="{BB962C8B-B14F-4D97-AF65-F5344CB8AC3E}">
        <p14:creationId xmlns:p14="http://schemas.microsoft.com/office/powerpoint/2010/main" val="3576480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10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1723"/>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err="1"/>
              <a:t>Bennartz</a:t>
            </a:r>
            <a:r>
              <a:rPr lang="en-US" sz="2800" dirty="0"/>
              <a:t>, R</a:t>
            </a:r>
            <a:r>
              <a:rPr lang="en-US" sz="2800" dirty="0" smtClean="0"/>
              <a:t>.(2007), </a:t>
            </a:r>
            <a:r>
              <a:rPr lang="en-US" sz="2800" dirty="0"/>
              <a:t>Global assessment of marine boundary layer cloud droplet number concentration from satellite, J. </a:t>
            </a:r>
            <a:r>
              <a:rPr lang="en-US" sz="2800" dirty="0" err="1"/>
              <a:t>Geophys</a:t>
            </a:r>
            <a:r>
              <a:rPr lang="en-US" sz="2800" dirty="0"/>
              <a:t>. Res., 112, </a:t>
            </a:r>
            <a:r>
              <a:rPr lang="en-US" sz="2800" dirty="0" smtClean="0"/>
              <a:t>D02201</a:t>
            </a:r>
          </a:p>
          <a:p>
            <a:r>
              <a:rPr lang="en-US" sz="2800" dirty="0" smtClean="0"/>
              <a:t>Foster M.J., </a:t>
            </a:r>
            <a:r>
              <a:rPr lang="en-US" sz="2800" dirty="0"/>
              <a:t>Ralf </a:t>
            </a:r>
            <a:r>
              <a:rPr lang="en-US" sz="2800" dirty="0" err="1"/>
              <a:t>Bennartz</a:t>
            </a:r>
            <a:r>
              <a:rPr lang="en-US" sz="2800" dirty="0"/>
              <a:t>, and Andrew </a:t>
            </a:r>
            <a:r>
              <a:rPr lang="en-US" sz="2800" dirty="0" err="1"/>
              <a:t>Heidinger</a:t>
            </a:r>
            <a:r>
              <a:rPr lang="en-US" sz="2800" dirty="0"/>
              <a:t>, </a:t>
            </a:r>
            <a:r>
              <a:rPr lang="en-US" sz="2800" dirty="0" smtClean="0"/>
              <a:t>(2011), </a:t>
            </a:r>
            <a:r>
              <a:rPr lang="en-US" sz="2800" dirty="0"/>
              <a:t>Estimation of Liquid Cloud Properties that Conserve Total-Scene Reflectance Using Satellite Measurements. </a:t>
            </a:r>
            <a:r>
              <a:rPr lang="en-US" sz="2800" i="1" dirty="0"/>
              <a:t>J. Appl. Meteor. </a:t>
            </a:r>
            <a:r>
              <a:rPr lang="en-US" sz="2800" i="1" dirty="0" err="1"/>
              <a:t>Climatol</a:t>
            </a:r>
            <a:r>
              <a:rPr lang="en-US" sz="2800" i="1" dirty="0"/>
              <a:t>.</a:t>
            </a:r>
            <a:r>
              <a:rPr lang="en-US" sz="2800" dirty="0"/>
              <a:t>, </a:t>
            </a:r>
            <a:r>
              <a:rPr lang="en-US" sz="2800" b="1" dirty="0"/>
              <a:t>50</a:t>
            </a:r>
            <a:r>
              <a:rPr lang="en-US" sz="2800" dirty="0"/>
              <a:t>, 96–109</a:t>
            </a:r>
            <a:r>
              <a:rPr lang="en-US" sz="2800" dirty="0" smtClean="0"/>
              <a:t>.</a:t>
            </a:r>
          </a:p>
          <a:p>
            <a:r>
              <a:rPr lang="en-US" sz="2800" dirty="0"/>
              <a:t>Liang, L., L. Di </a:t>
            </a:r>
            <a:r>
              <a:rPr lang="en-US" sz="2800" dirty="0" err="1"/>
              <a:t>Girolamo</a:t>
            </a:r>
            <a:r>
              <a:rPr lang="en-US" sz="2800" dirty="0"/>
              <a:t>, and S. </a:t>
            </a:r>
            <a:r>
              <a:rPr lang="en-US" sz="2800" dirty="0" err="1"/>
              <a:t>Platnick</a:t>
            </a:r>
            <a:r>
              <a:rPr lang="en-US" sz="2800" dirty="0"/>
              <a:t> (2009), View-angle consistency in reflectance, optical thickness and spherical albedo of marine water-clouds over the northeastern Pacific through MISR-MODIS fusion, </a:t>
            </a:r>
            <a:r>
              <a:rPr lang="en-US" sz="2800" dirty="0" err="1"/>
              <a:t>Geophys</a:t>
            </a:r>
            <a:r>
              <a:rPr lang="en-US" sz="2800" dirty="0"/>
              <a:t>. Res. </a:t>
            </a:r>
            <a:r>
              <a:rPr lang="en-US" sz="2800" dirty="0" err="1"/>
              <a:t>Lett</a:t>
            </a:r>
            <a:r>
              <a:rPr lang="en-US" sz="2800" dirty="0"/>
              <a:t>., 36, </a:t>
            </a:r>
            <a:r>
              <a:rPr lang="en-US" sz="2800" dirty="0" smtClean="0"/>
              <a:t>L09811</a:t>
            </a:r>
          </a:p>
          <a:p>
            <a:endParaRPr lang="en-US" dirty="0"/>
          </a:p>
        </p:txBody>
      </p:sp>
      <p:pic>
        <p:nvPicPr>
          <p:cNvPr id="5" name="Picture 4" descr="uw logo.png"/>
          <p:cNvPicPr>
            <a:picLocks noChangeAspect="1"/>
          </p:cNvPicPr>
          <p:nvPr/>
        </p:nvPicPr>
        <p:blipFill>
          <a:blip r:embed="rId2"/>
          <a:stretch>
            <a:fillRect/>
          </a:stretch>
        </p:blipFill>
        <p:spPr>
          <a:xfrm>
            <a:off x="152400" y="0"/>
            <a:ext cx="600075" cy="952500"/>
          </a:xfrm>
          <a:prstGeom prst="rect">
            <a:avLst/>
          </a:prstGeom>
        </p:spPr>
      </p:pic>
      <p:pic>
        <p:nvPicPr>
          <p:cNvPr id="6" name="Picture 5" descr="cimss-logo.png"/>
          <p:cNvPicPr>
            <a:picLocks noChangeAspect="1"/>
          </p:cNvPicPr>
          <p:nvPr/>
        </p:nvPicPr>
        <p:blipFill>
          <a:blip r:embed="rId3"/>
          <a:stretch>
            <a:fillRect/>
          </a:stretch>
        </p:blipFill>
        <p:spPr>
          <a:xfrm>
            <a:off x="7829550" y="-76200"/>
            <a:ext cx="1314450" cy="952500"/>
          </a:xfrm>
          <a:prstGeom prst="rect">
            <a:avLst/>
          </a:prstGeom>
        </p:spPr>
      </p:pic>
    </p:spTree>
    <p:extLst>
      <p:ext uri="{BB962C8B-B14F-4D97-AF65-F5344CB8AC3E}">
        <p14:creationId xmlns:p14="http://schemas.microsoft.com/office/powerpoint/2010/main" val="3260762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57200" y="0"/>
            <a:ext cx="8229600" cy="1143000"/>
          </a:xfrm>
        </p:spPr>
        <p:txBody>
          <a:bodyPr/>
          <a:lstStyle/>
          <a:p>
            <a:r>
              <a:rPr lang="en-US" dirty="0" smtClean="0"/>
              <a:t>Motivation</a:t>
            </a:r>
            <a:endParaRPr lang="en-US" dirty="0"/>
          </a:p>
        </p:txBody>
      </p:sp>
      <p:sp>
        <p:nvSpPr>
          <p:cNvPr id="8" name="Content Placeholder 7"/>
          <p:cNvSpPr>
            <a:spLocks noGrp="1"/>
          </p:cNvSpPr>
          <p:nvPr>
            <p:ph idx="1"/>
          </p:nvPr>
        </p:nvSpPr>
        <p:spPr/>
        <p:txBody>
          <a:bodyPr/>
          <a:lstStyle/>
          <a:p>
            <a:r>
              <a:rPr lang="en-US" dirty="0" smtClean="0"/>
              <a:t>Most GCM grid cells are larger than the scale of individual clouds, which impacts sub-grid scale radiation fields</a:t>
            </a:r>
          </a:p>
          <a:p>
            <a:r>
              <a:rPr lang="en-US" dirty="0" smtClean="0"/>
              <a:t>Properties of cloud morphology are absent from solar </a:t>
            </a:r>
            <a:r>
              <a:rPr lang="en-US" dirty="0" err="1" smtClean="0"/>
              <a:t>radiative</a:t>
            </a:r>
            <a:r>
              <a:rPr lang="en-US" dirty="0" smtClean="0"/>
              <a:t> transfer in GCMs as well as satellite retrieval algorithms  </a:t>
            </a:r>
            <a:endParaRPr lang="en-US" dirty="0"/>
          </a:p>
        </p:txBody>
      </p:sp>
      <p:pic>
        <p:nvPicPr>
          <p:cNvPr id="5" name="Picture 4" descr="cimss-logo.png"/>
          <p:cNvPicPr>
            <a:picLocks noChangeAspect="1"/>
          </p:cNvPicPr>
          <p:nvPr/>
        </p:nvPicPr>
        <p:blipFill>
          <a:blip r:embed="rId3"/>
          <a:stretch>
            <a:fillRect/>
          </a:stretch>
        </p:blipFill>
        <p:spPr>
          <a:xfrm>
            <a:off x="7829550" y="0"/>
            <a:ext cx="1314450" cy="952500"/>
          </a:xfrm>
          <a:prstGeom prst="rect">
            <a:avLst/>
          </a:prstGeom>
        </p:spPr>
      </p:pic>
      <p:pic>
        <p:nvPicPr>
          <p:cNvPr id="6" name="Picture 5" descr="uw logo.png"/>
          <p:cNvPicPr>
            <a:picLocks noChangeAspect="1"/>
          </p:cNvPicPr>
          <p:nvPr/>
        </p:nvPicPr>
        <p:blipFill>
          <a:blip r:embed="rId4"/>
          <a:stretch>
            <a:fillRect/>
          </a:stretch>
        </p:blipFill>
        <p:spPr>
          <a:xfrm>
            <a:off x="152400" y="0"/>
            <a:ext cx="600075" cy="952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0"/>
            <a:ext cx="8229600" cy="1143000"/>
          </a:xfrm>
        </p:spPr>
        <p:txBody>
          <a:bodyPr/>
          <a:lstStyle/>
          <a:p>
            <a:r>
              <a:rPr lang="en-US" dirty="0" smtClean="0"/>
              <a:t>Effects of Cloud Heterogeneity</a:t>
            </a:r>
            <a:endParaRPr lang="en-US" dirty="0"/>
          </a:p>
        </p:txBody>
      </p:sp>
      <p:sp>
        <p:nvSpPr>
          <p:cNvPr id="3" name="Content Placeholder 2"/>
          <p:cNvSpPr>
            <a:spLocks noGrp="1"/>
          </p:cNvSpPr>
          <p:nvPr>
            <p:ph idx="1"/>
          </p:nvPr>
        </p:nvSpPr>
        <p:spPr>
          <a:xfrm>
            <a:off x="533400" y="1600200"/>
            <a:ext cx="8229600" cy="3657599"/>
          </a:xfrm>
        </p:spPr>
        <p:txBody>
          <a:bodyPr>
            <a:normAutofit fontScale="92500" lnSpcReduction="20000"/>
          </a:bodyPr>
          <a:lstStyle/>
          <a:p>
            <a:r>
              <a:rPr lang="en-US" dirty="0" smtClean="0"/>
              <a:t>Internal cloud heterogeneity</a:t>
            </a:r>
          </a:p>
          <a:p>
            <a:pPr lvl="1"/>
            <a:r>
              <a:rPr lang="en-US" dirty="0" smtClean="0"/>
              <a:t>Plane-parallel albedo bias = Independent Column Approximation(ICA) – Plane Parallel calculations</a:t>
            </a:r>
          </a:p>
          <a:p>
            <a:pPr lvl="1"/>
            <a:r>
              <a:rPr lang="en-US" dirty="0" smtClean="0"/>
              <a:t>Horizontal distributions of in-cloud properties</a:t>
            </a:r>
          </a:p>
          <a:p>
            <a:r>
              <a:rPr lang="en-US" dirty="0" smtClean="0"/>
              <a:t>External cloud heterogeneity</a:t>
            </a:r>
          </a:p>
          <a:p>
            <a:pPr lvl="1"/>
            <a:r>
              <a:rPr lang="en-US" dirty="0" smtClean="0"/>
              <a:t>“ICA Bias”= 3D RT calculations – ICA calculations</a:t>
            </a:r>
          </a:p>
          <a:p>
            <a:pPr lvl="1"/>
            <a:r>
              <a:rPr lang="en-US" dirty="0"/>
              <a:t> </a:t>
            </a:r>
            <a:r>
              <a:rPr lang="en-US" dirty="0" smtClean="0"/>
              <a:t>Horizontal photon flow, leakage through cloud sides, cloud shadowing, enhanced cloud illumination, solar zenith angle dependence</a:t>
            </a:r>
          </a:p>
          <a:p>
            <a:endParaRPr lang="en-US" dirty="0"/>
          </a:p>
          <a:p>
            <a:endParaRPr lang="en-US" dirty="0" smtClean="0"/>
          </a:p>
          <a:p>
            <a:endParaRPr lang="en-US" dirty="0"/>
          </a:p>
        </p:txBody>
      </p:sp>
      <p:pic>
        <p:nvPicPr>
          <p:cNvPr id="5" name="Picture 4" descr="uw logo.png"/>
          <p:cNvPicPr>
            <a:picLocks noChangeAspect="1"/>
          </p:cNvPicPr>
          <p:nvPr/>
        </p:nvPicPr>
        <p:blipFill>
          <a:blip r:embed="rId3"/>
          <a:stretch>
            <a:fillRect/>
          </a:stretch>
        </p:blipFill>
        <p:spPr>
          <a:xfrm>
            <a:off x="152400" y="0"/>
            <a:ext cx="600075" cy="952500"/>
          </a:xfrm>
          <a:prstGeom prst="rect">
            <a:avLst/>
          </a:prstGeom>
        </p:spPr>
      </p:pic>
      <p:pic>
        <p:nvPicPr>
          <p:cNvPr id="6" name="Picture 5" descr="cimss-logo.png"/>
          <p:cNvPicPr>
            <a:picLocks noChangeAspect="1"/>
          </p:cNvPicPr>
          <p:nvPr/>
        </p:nvPicPr>
        <p:blipFill>
          <a:blip r:embed="rId4"/>
          <a:stretch>
            <a:fillRect/>
          </a:stretch>
        </p:blipFill>
        <p:spPr>
          <a:xfrm>
            <a:off x="7829550" y="0"/>
            <a:ext cx="1314450" cy="952500"/>
          </a:xfrm>
          <a:prstGeom prst="rect">
            <a:avLst/>
          </a:prstGeom>
        </p:spPr>
      </p:pic>
    </p:spTree>
    <p:extLst>
      <p:ext uri="{BB962C8B-B14F-4D97-AF65-F5344CB8AC3E}">
        <p14:creationId xmlns:p14="http://schemas.microsoft.com/office/powerpoint/2010/main" val="698896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28600" y="-75223"/>
            <a:ext cx="8610600" cy="6954715"/>
          </a:xfrm>
          <a:prstGeom prst="rect">
            <a:avLst/>
          </a:prstGeom>
        </p:spPr>
      </p:pic>
    </p:spTree>
    <p:extLst>
      <p:ext uri="{BB962C8B-B14F-4D97-AF65-F5344CB8AC3E}">
        <p14:creationId xmlns:p14="http://schemas.microsoft.com/office/powerpoint/2010/main" val="93383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imss-logo.png"/>
          <p:cNvPicPr>
            <a:picLocks noChangeAspect="1"/>
          </p:cNvPicPr>
          <p:nvPr/>
        </p:nvPicPr>
        <p:blipFill>
          <a:blip r:embed="rId3"/>
          <a:stretch>
            <a:fillRect/>
          </a:stretch>
        </p:blipFill>
        <p:spPr>
          <a:xfrm>
            <a:off x="7829550" y="0"/>
            <a:ext cx="1314450" cy="952500"/>
          </a:xfrm>
          <a:prstGeom prst="rect">
            <a:avLst/>
          </a:prstGeom>
        </p:spPr>
      </p:pic>
      <p:pic>
        <p:nvPicPr>
          <p:cNvPr id="6" name="Picture 5" descr="uw logo.png"/>
          <p:cNvPicPr>
            <a:picLocks noChangeAspect="1"/>
          </p:cNvPicPr>
          <p:nvPr/>
        </p:nvPicPr>
        <p:blipFill>
          <a:blip r:embed="rId4"/>
          <a:stretch>
            <a:fillRect/>
          </a:stretch>
        </p:blipFill>
        <p:spPr>
          <a:xfrm>
            <a:off x="152400" y="0"/>
            <a:ext cx="600075" cy="952500"/>
          </a:xfrm>
          <a:prstGeom prst="rect">
            <a:avLst/>
          </a:prstGeom>
        </p:spPr>
      </p:pic>
      <p:grpSp>
        <p:nvGrpSpPr>
          <p:cNvPr id="9" name="Group 151"/>
          <p:cNvGrpSpPr>
            <a:grpSpLocks/>
          </p:cNvGrpSpPr>
          <p:nvPr/>
        </p:nvGrpSpPr>
        <p:grpSpPr bwMode="auto">
          <a:xfrm>
            <a:off x="1371600" y="304800"/>
            <a:ext cx="7162800" cy="6248400"/>
            <a:chOff x="2705100" y="381000"/>
            <a:chExt cx="5295900" cy="5943600"/>
          </a:xfrm>
        </p:grpSpPr>
        <p:sp>
          <p:nvSpPr>
            <p:cNvPr id="10" name="Process 9"/>
            <p:cNvSpPr/>
            <p:nvPr/>
          </p:nvSpPr>
          <p:spPr>
            <a:xfrm>
              <a:off x="2706688" y="381000"/>
              <a:ext cx="3960812" cy="685800"/>
            </a:xfrm>
            <a:prstGeom prst="flowChartProces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Liquid water path retrieval within a 1x1 degree grid box</a:t>
              </a:r>
            </a:p>
          </p:txBody>
        </p:sp>
        <p:sp>
          <p:nvSpPr>
            <p:cNvPr id="11" name="Alternate Process 10"/>
            <p:cNvSpPr/>
            <p:nvPr/>
          </p:nvSpPr>
          <p:spPr>
            <a:xfrm>
              <a:off x="5067300" y="1295400"/>
              <a:ext cx="1600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Fit Method</a:t>
              </a:r>
            </a:p>
          </p:txBody>
        </p:sp>
        <p:cxnSp>
          <p:nvCxnSpPr>
            <p:cNvPr id="12" name="Elbow Connector 11"/>
            <p:cNvCxnSpPr>
              <a:stCxn id="10" idx="2"/>
              <a:endCxn id="11" idx="0"/>
            </p:cNvCxnSpPr>
            <p:nvPr/>
          </p:nvCxnSpPr>
          <p:spPr>
            <a:xfrm rot="16200000" flipH="1">
              <a:off x="5162550" y="590550"/>
              <a:ext cx="228600" cy="11811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13" name="Alternate Process 12"/>
            <p:cNvSpPr/>
            <p:nvPr/>
          </p:nvSpPr>
          <p:spPr>
            <a:xfrm>
              <a:off x="2705100" y="1295400"/>
              <a:ext cx="1600200" cy="7620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Mask Method</a:t>
              </a:r>
            </a:p>
          </p:txBody>
        </p:sp>
        <p:cxnSp>
          <p:nvCxnSpPr>
            <p:cNvPr id="14" name="Elbow Connector 13"/>
            <p:cNvCxnSpPr>
              <a:stCxn id="10" idx="2"/>
              <a:endCxn id="13" idx="0"/>
            </p:cNvCxnSpPr>
            <p:nvPr/>
          </p:nvCxnSpPr>
          <p:spPr>
            <a:xfrm rot="5400000">
              <a:off x="3981450" y="590550"/>
              <a:ext cx="228600" cy="11811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15" name="Alternate Process 14"/>
            <p:cNvSpPr/>
            <p:nvPr/>
          </p:nvSpPr>
          <p:spPr>
            <a:xfrm>
              <a:off x="2706688" y="2211388"/>
              <a:ext cx="1600200" cy="2436812"/>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n-US" sz="1400" dirty="0"/>
                <a:t>Calculate mean, minimum,  and variance of liquid water path using cloud mask and successful optical depth and droplet effective radius retrievals</a:t>
              </a:r>
            </a:p>
          </p:txBody>
        </p:sp>
        <p:cxnSp>
          <p:nvCxnSpPr>
            <p:cNvPr id="16" name="Elbow Connector 15"/>
            <p:cNvCxnSpPr>
              <a:stCxn id="13" idx="2"/>
              <a:endCxn id="15" idx="0"/>
            </p:cNvCxnSpPr>
            <p:nvPr/>
          </p:nvCxnSpPr>
          <p:spPr>
            <a:xfrm rot="16200000" flipH="1">
              <a:off x="3429000" y="2133600"/>
              <a:ext cx="153988" cy="1588"/>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17" name="Alternate Process 16"/>
            <p:cNvSpPr/>
            <p:nvPr/>
          </p:nvSpPr>
          <p:spPr>
            <a:xfrm>
              <a:off x="4686300" y="2211388"/>
              <a:ext cx="3314700" cy="684212"/>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n-US" sz="1400" dirty="0"/>
                <a:t>Calculate coefficients for fit function between successful optical depth retrievals and observed visible reflectance</a:t>
              </a:r>
            </a:p>
          </p:txBody>
        </p:sp>
        <p:cxnSp>
          <p:nvCxnSpPr>
            <p:cNvPr id="18" name="Elbow Connector 17"/>
            <p:cNvCxnSpPr>
              <a:stCxn id="11" idx="2"/>
              <a:endCxn id="17" idx="0"/>
            </p:cNvCxnSpPr>
            <p:nvPr/>
          </p:nvCxnSpPr>
          <p:spPr>
            <a:xfrm rot="16200000" flipH="1">
              <a:off x="6029325" y="1895475"/>
              <a:ext cx="152400" cy="47625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19" name="Alternate Process 18"/>
            <p:cNvSpPr/>
            <p:nvPr/>
          </p:nvSpPr>
          <p:spPr>
            <a:xfrm>
              <a:off x="4686300" y="3048000"/>
              <a:ext cx="3314700" cy="6858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n-US" sz="1400" dirty="0"/>
                <a:t>Apply fit function to entire suite of visible reflectance measurements to get total-scene distribution of optical depth</a:t>
              </a:r>
            </a:p>
          </p:txBody>
        </p:sp>
        <p:cxnSp>
          <p:nvCxnSpPr>
            <p:cNvPr id="20" name="Elbow Connector 19"/>
            <p:cNvCxnSpPr>
              <a:stCxn id="17" idx="2"/>
              <a:endCxn id="19" idx="0"/>
            </p:cNvCxnSpPr>
            <p:nvPr/>
          </p:nvCxnSpPr>
          <p:spPr>
            <a:xfrm rot="16200000" flipH="1">
              <a:off x="6267450" y="2971800"/>
              <a:ext cx="152400" cy="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21" name="Alternate Process 20"/>
            <p:cNvSpPr/>
            <p:nvPr/>
          </p:nvSpPr>
          <p:spPr>
            <a:xfrm>
              <a:off x="4686300" y="3962400"/>
              <a:ext cx="3313113" cy="6858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n-US" sz="1400" dirty="0"/>
                <a:t>Convert optical depth distribution to liquid water path distribution and calculate statistical moments</a:t>
              </a:r>
            </a:p>
          </p:txBody>
        </p:sp>
        <p:cxnSp>
          <p:nvCxnSpPr>
            <p:cNvPr id="22" name="Elbow Connector 21"/>
            <p:cNvCxnSpPr>
              <a:stCxn id="19" idx="2"/>
              <a:endCxn id="21" idx="0"/>
            </p:cNvCxnSpPr>
            <p:nvPr/>
          </p:nvCxnSpPr>
          <p:spPr>
            <a:xfrm rot="5400000">
              <a:off x="6229350" y="3848100"/>
              <a:ext cx="228600" cy="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23" name="Process 22"/>
            <p:cNvSpPr/>
            <p:nvPr/>
          </p:nvSpPr>
          <p:spPr>
            <a:xfrm>
              <a:off x="2706688" y="4876800"/>
              <a:ext cx="3960812" cy="685800"/>
            </a:xfrm>
            <a:prstGeom prst="flowChartProcess">
              <a:avLst/>
            </a:prstGeom>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n-US" sz="1400" dirty="0"/>
                <a:t>Use statistical moments to generate Gamma/Gaussian distributions of liquid water path</a:t>
              </a:r>
            </a:p>
          </p:txBody>
        </p:sp>
        <p:cxnSp>
          <p:nvCxnSpPr>
            <p:cNvPr id="24" name="Elbow Connector 23"/>
            <p:cNvCxnSpPr>
              <a:stCxn id="15" idx="2"/>
              <a:endCxn id="23" idx="0"/>
            </p:cNvCxnSpPr>
            <p:nvPr/>
          </p:nvCxnSpPr>
          <p:spPr>
            <a:xfrm rot="16200000" flipH="1">
              <a:off x="3981450" y="4171950"/>
              <a:ext cx="228600" cy="118110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21" idx="2"/>
              <a:endCxn id="23" idx="0"/>
            </p:cNvCxnSpPr>
            <p:nvPr/>
          </p:nvCxnSpPr>
          <p:spPr>
            <a:xfrm rot="5400000">
              <a:off x="5400675" y="3933825"/>
              <a:ext cx="228600" cy="165735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26" name="Process 25"/>
            <p:cNvSpPr/>
            <p:nvPr/>
          </p:nvSpPr>
          <p:spPr>
            <a:xfrm>
              <a:off x="2705100" y="5715000"/>
              <a:ext cx="3962400" cy="609600"/>
            </a:xfrm>
            <a:prstGeom prst="flowChartProcess">
              <a:avLst/>
            </a:prstGeom>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n-US" sz="1400" dirty="0"/>
                <a:t>Convert liquid water path distribution to visible reflectance and integrate to calculate mean</a:t>
              </a:r>
            </a:p>
          </p:txBody>
        </p:sp>
        <p:cxnSp>
          <p:nvCxnSpPr>
            <p:cNvPr id="27" name="Elbow Connector 26"/>
            <p:cNvCxnSpPr>
              <a:stCxn id="23" idx="2"/>
              <a:endCxn id="26" idx="0"/>
            </p:cNvCxnSpPr>
            <p:nvPr/>
          </p:nvCxnSpPr>
          <p:spPr>
            <a:xfrm rot="5400000">
              <a:off x="4610100" y="5638800"/>
              <a:ext cx="152400" cy="0"/>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5867400" y="6463381"/>
            <a:ext cx="4267200" cy="369332"/>
          </a:xfrm>
          <a:prstGeom prst="rect">
            <a:avLst/>
          </a:prstGeom>
          <a:noFill/>
        </p:spPr>
        <p:txBody>
          <a:bodyPr wrap="square" rtlCol="0">
            <a:spAutoFit/>
          </a:bodyPr>
          <a:lstStyle/>
          <a:p>
            <a:r>
              <a:rPr lang="en-US" dirty="0" smtClean="0"/>
              <a:t>Modified from Foster et al., 2011</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w logo.png"/>
          <p:cNvPicPr>
            <a:picLocks noChangeAspect="1"/>
          </p:cNvPicPr>
          <p:nvPr/>
        </p:nvPicPr>
        <p:blipFill>
          <a:blip r:embed="rId3"/>
          <a:stretch>
            <a:fillRect/>
          </a:stretch>
        </p:blipFill>
        <p:spPr>
          <a:xfrm>
            <a:off x="152400" y="0"/>
            <a:ext cx="600075" cy="952500"/>
          </a:xfrm>
          <a:prstGeom prst="rect">
            <a:avLst/>
          </a:prstGeom>
        </p:spPr>
      </p:pic>
      <p:pic>
        <p:nvPicPr>
          <p:cNvPr id="6" name="Picture 5" descr="cimss-logo.png"/>
          <p:cNvPicPr>
            <a:picLocks noChangeAspect="1"/>
          </p:cNvPicPr>
          <p:nvPr/>
        </p:nvPicPr>
        <p:blipFill>
          <a:blip r:embed="rId4"/>
          <a:stretch>
            <a:fillRect/>
          </a:stretch>
        </p:blipFill>
        <p:spPr>
          <a:xfrm>
            <a:off x="7829550" y="0"/>
            <a:ext cx="1314450" cy="952500"/>
          </a:xfrm>
          <a:prstGeom prst="rect">
            <a:avLst/>
          </a:prstGeom>
        </p:spPr>
      </p:pic>
      <p:grpSp>
        <p:nvGrpSpPr>
          <p:cNvPr id="10" name="Group 14"/>
          <p:cNvGrpSpPr>
            <a:grpSpLocks/>
          </p:cNvGrpSpPr>
          <p:nvPr/>
        </p:nvGrpSpPr>
        <p:grpSpPr bwMode="auto">
          <a:xfrm>
            <a:off x="1371600" y="1600200"/>
            <a:ext cx="6229350" cy="4267200"/>
            <a:chOff x="1625599" y="1600200"/>
            <a:chExt cx="5365751" cy="3494088"/>
          </a:xfrm>
        </p:grpSpPr>
        <p:sp>
          <p:nvSpPr>
            <p:cNvPr id="11" name="Rectangle 10"/>
            <p:cNvSpPr/>
            <p:nvPr/>
          </p:nvSpPr>
          <p:spPr bwMode="auto">
            <a:xfrm>
              <a:off x="2114549" y="1600200"/>
              <a:ext cx="4876801" cy="3124200"/>
            </a:xfrm>
            <a:prstGeom prst="rect">
              <a:avLst/>
            </a:prstGeom>
            <a:solidFill>
              <a:schemeClr val="bg1">
                <a:lumMod val="85000"/>
              </a:schemeClr>
            </a:solid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2" name="Freeform 11"/>
            <p:cNvSpPr/>
            <p:nvPr/>
          </p:nvSpPr>
          <p:spPr bwMode="auto">
            <a:xfrm>
              <a:off x="2165349" y="2336800"/>
              <a:ext cx="4826001" cy="2387600"/>
            </a:xfrm>
            <a:custGeom>
              <a:avLst/>
              <a:gdLst>
                <a:gd name="connsiteX0" fmla="*/ 0 w 4826000"/>
                <a:gd name="connsiteY0" fmla="*/ 2387600 h 2387600"/>
                <a:gd name="connsiteX1" fmla="*/ 609600 w 4826000"/>
                <a:gd name="connsiteY1" fmla="*/ 114300 h 2387600"/>
                <a:gd name="connsiteX2" fmla="*/ 1930400 w 4826000"/>
                <a:gd name="connsiteY2" fmla="*/ 1701800 h 2387600"/>
                <a:gd name="connsiteX3" fmla="*/ 4826000 w 4826000"/>
                <a:gd name="connsiteY3" fmla="*/ 2374900 h 2387600"/>
                <a:gd name="connsiteX4" fmla="*/ 4826000 w 4826000"/>
                <a:gd name="connsiteY4" fmla="*/ 2374900 h 2387600"/>
                <a:gd name="connsiteX5" fmla="*/ 4826000 w 4826000"/>
                <a:gd name="connsiteY5" fmla="*/ 2374900 h 2387600"/>
                <a:gd name="connsiteX6" fmla="*/ 4826000 w 4826000"/>
                <a:gd name="connsiteY6" fmla="*/ 236220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6000" h="2387600">
                  <a:moveTo>
                    <a:pt x="0" y="2387600"/>
                  </a:moveTo>
                  <a:cubicBezTo>
                    <a:pt x="143933" y="1308100"/>
                    <a:pt x="287867" y="228600"/>
                    <a:pt x="609600" y="114300"/>
                  </a:cubicBezTo>
                  <a:cubicBezTo>
                    <a:pt x="931333" y="0"/>
                    <a:pt x="1227667" y="1325033"/>
                    <a:pt x="1930400" y="1701800"/>
                  </a:cubicBezTo>
                  <a:cubicBezTo>
                    <a:pt x="2633133" y="2078567"/>
                    <a:pt x="4826000" y="2374900"/>
                    <a:pt x="4826000" y="2374900"/>
                  </a:cubicBezTo>
                  <a:lnTo>
                    <a:pt x="4826000" y="2374900"/>
                  </a:lnTo>
                  <a:lnTo>
                    <a:pt x="4826000" y="2374900"/>
                  </a:lnTo>
                  <a:lnTo>
                    <a:pt x="4826000" y="2362200"/>
                  </a:lnTo>
                </a:path>
              </a:pathLst>
            </a:custGeom>
            <a:solidFill>
              <a:schemeClr val="tx1">
                <a:lumMod val="50000"/>
                <a:lumOff val="50000"/>
              </a:schemeClr>
            </a:solidFill>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ea typeface="ＭＳ Ｐゴシック" charset="-128"/>
                <a:cs typeface="ＭＳ Ｐゴシック" charset="-128"/>
              </a:endParaRPr>
            </a:p>
          </p:txBody>
        </p:sp>
        <p:sp>
          <p:nvSpPr>
            <p:cNvPr id="13" name="Freeform 12"/>
            <p:cNvSpPr/>
            <p:nvPr/>
          </p:nvSpPr>
          <p:spPr bwMode="auto">
            <a:xfrm>
              <a:off x="2139949" y="2559050"/>
              <a:ext cx="838200" cy="2152650"/>
            </a:xfrm>
            <a:custGeom>
              <a:avLst/>
              <a:gdLst>
                <a:gd name="connsiteX0" fmla="*/ 0 w 838200"/>
                <a:gd name="connsiteY0" fmla="*/ 2152650 h 2152650"/>
                <a:gd name="connsiteX1" fmla="*/ 342900 w 838200"/>
                <a:gd name="connsiteY1" fmla="*/ 285750 h 2152650"/>
                <a:gd name="connsiteX2" fmla="*/ 596900 w 838200"/>
                <a:gd name="connsiteY2" fmla="*/ 438150 h 2152650"/>
                <a:gd name="connsiteX3" fmla="*/ 838200 w 838200"/>
                <a:gd name="connsiteY3" fmla="*/ 2152650 h 2152650"/>
              </a:gdLst>
              <a:ahLst/>
              <a:cxnLst>
                <a:cxn ang="0">
                  <a:pos x="connsiteX0" y="connsiteY0"/>
                </a:cxn>
                <a:cxn ang="0">
                  <a:pos x="connsiteX1" y="connsiteY1"/>
                </a:cxn>
                <a:cxn ang="0">
                  <a:pos x="connsiteX2" y="connsiteY2"/>
                </a:cxn>
                <a:cxn ang="0">
                  <a:pos x="connsiteX3" y="connsiteY3"/>
                </a:cxn>
              </a:cxnLst>
              <a:rect l="l" t="t" r="r" b="b"/>
              <a:pathLst>
                <a:path w="838200" h="2152650">
                  <a:moveTo>
                    <a:pt x="0" y="2152650"/>
                  </a:moveTo>
                  <a:cubicBezTo>
                    <a:pt x="121708" y="1362075"/>
                    <a:pt x="243417" y="571500"/>
                    <a:pt x="342900" y="285750"/>
                  </a:cubicBezTo>
                  <a:cubicBezTo>
                    <a:pt x="442383" y="0"/>
                    <a:pt x="514350" y="127000"/>
                    <a:pt x="596900" y="438150"/>
                  </a:cubicBezTo>
                  <a:cubicBezTo>
                    <a:pt x="679450" y="749300"/>
                    <a:pt x="838200" y="2152650"/>
                    <a:pt x="838200" y="2152650"/>
                  </a:cubicBezTo>
                </a:path>
              </a:pathLst>
            </a:custGeom>
            <a:solidFill>
              <a:schemeClr val="bg1"/>
            </a:solidFill>
            <a:ln>
              <a:no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ea typeface="ＭＳ Ｐゴシック" charset="-128"/>
                <a:cs typeface="ＭＳ Ｐゴシック" charset="-128"/>
              </a:endParaRPr>
            </a:p>
          </p:txBody>
        </p:sp>
        <p:cxnSp>
          <p:nvCxnSpPr>
            <p:cNvPr id="14" name="Straight Connector 13"/>
            <p:cNvCxnSpPr/>
            <p:nvPr/>
          </p:nvCxnSpPr>
          <p:spPr bwMode="auto">
            <a:xfrm rot="5400000">
              <a:off x="1330325" y="3460750"/>
              <a:ext cx="2500312" cy="158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6"/>
            <p:cNvSpPr txBox="1">
              <a:spLocks noChangeArrowheads="1"/>
            </p:cNvSpPr>
            <p:nvPr/>
          </p:nvSpPr>
          <p:spPr bwMode="auto">
            <a:xfrm>
              <a:off x="2743287" y="1600202"/>
              <a:ext cx="1147054" cy="523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latin typeface="Calibri" charset="0"/>
                </a:rPr>
                <a:t>median R</a:t>
              </a:r>
              <a:r>
                <a:rPr lang="en-US" sz="1400" baseline="-25000" dirty="0">
                  <a:latin typeface="Calibri" charset="0"/>
                </a:rPr>
                <a:t>vis</a:t>
              </a:r>
              <a:r>
                <a:rPr lang="en-US" sz="1400" dirty="0">
                  <a:latin typeface="Calibri" charset="0"/>
                </a:rPr>
                <a:t> for clear sky</a:t>
              </a:r>
            </a:p>
          </p:txBody>
        </p:sp>
        <p:sp>
          <p:nvSpPr>
            <p:cNvPr id="16" name="TextBox 17"/>
            <p:cNvSpPr txBox="1">
              <a:spLocks noChangeArrowheads="1"/>
            </p:cNvSpPr>
            <p:nvPr/>
          </p:nvSpPr>
          <p:spPr bwMode="auto">
            <a:xfrm rot="-5400000">
              <a:off x="247933" y="2977867"/>
              <a:ext cx="3124694" cy="369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frequency of occurrence</a:t>
              </a:r>
            </a:p>
          </p:txBody>
        </p:sp>
        <p:sp>
          <p:nvSpPr>
            <p:cNvPr id="17" name="TextBox 18"/>
            <p:cNvSpPr txBox="1">
              <a:spLocks noChangeArrowheads="1"/>
            </p:cNvSpPr>
            <p:nvPr/>
          </p:nvSpPr>
          <p:spPr bwMode="auto">
            <a:xfrm>
              <a:off x="2110204" y="4724897"/>
              <a:ext cx="4881146" cy="369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visible reflectance</a:t>
              </a:r>
            </a:p>
          </p:txBody>
        </p:sp>
        <p:sp>
          <p:nvSpPr>
            <p:cNvPr id="18" name="TextBox 19"/>
            <p:cNvSpPr txBox="1">
              <a:spLocks noChangeArrowheads="1"/>
            </p:cNvSpPr>
            <p:nvPr/>
          </p:nvSpPr>
          <p:spPr bwMode="auto">
            <a:xfrm rot="-5400000">
              <a:off x="1518900" y="3642186"/>
              <a:ext cx="1709693" cy="369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alibri" charset="0"/>
                </a:rPr>
                <a:t>clear sky</a:t>
              </a:r>
            </a:p>
          </p:txBody>
        </p:sp>
        <p:sp>
          <p:nvSpPr>
            <p:cNvPr id="19" name="TextBox 20"/>
            <p:cNvSpPr txBox="1">
              <a:spLocks noChangeArrowheads="1"/>
            </p:cNvSpPr>
            <p:nvPr/>
          </p:nvSpPr>
          <p:spPr bwMode="auto">
            <a:xfrm>
              <a:off x="3051662" y="4342011"/>
              <a:ext cx="1348686" cy="369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latin typeface="Calibri" charset="0"/>
                </a:rPr>
                <a:t>cloudy sky</a:t>
              </a:r>
            </a:p>
          </p:txBody>
        </p:sp>
        <p:cxnSp>
          <p:nvCxnSpPr>
            <p:cNvPr id="20" name="Straight Arrow Connector 19"/>
            <p:cNvCxnSpPr/>
            <p:nvPr/>
          </p:nvCxnSpPr>
          <p:spPr bwMode="auto">
            <a:xfrm rot="10800000" flipV="1">
              <a:off x="2666999" y="2060575"/>
              <a:ext cx="546100" cy="2762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6248400" y="6464274"/>
            <a:ext cx="2895600" cy="369332"/>
          </a:xfrm>
          <a:prstGeom prst="rect">
            <a:avLst/>
          </a:prstGeom>
          <a:noFill/>
        </p:spPr>
        <p:txBody>
          <a:bodyPr wrap="square" rtlCol="0">
            <a:spAutoFit/>
          </a:bodyPr>
          <a:lstStyle/>
          <a:p>
            <a:r>
              <a:rPr lang="en-US" dirty="0" smtClean="0"/>
              <a:t>From Foster et al, 2011.</a:t>
            </a:r>
            <a:endParaRPr lang="en-US" dirty="0"/>
          </a:p>
        </p:txBody>
      </p:sp>
    </p:spTree>
    <p:extLst>
      <p:ext uri="{BB962C8B-B14F-4D97-AF65-F5344CB8AC3E}">
        <p14:creationId xmlns:p14="http://schemas.microsoft.com/office/powerpoint/2010/main" val="722774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dirty="0" smtClean="0"/>
              <a:t>Areas of Study</a:t>
            </a:r>
            <a:endParaRPr lang="en-US" dirty="0"/>
          </a:p>
        </p:txBody>
      </p:sp>
      <p:pic>
        <p:nvPicPr>
          <p:cNvPr id="6" name="Picture 5"/>
          <p:cNvPicPr>
            <a:picLocks noChangeAspect="1"/>
          </p:cNvPicPr>
          <p:nvPr/>
        </p:nvPicPr>
        <p:blipFill>
          <a:blip r:embed="rId3"/>
          <a:stretch>
            <a:fillRect/>
          </a:stretch>
        </p:blipFill>
        <p:spPr>
          <a:xfrm>
            <a:off x="0" y="1295400"/>
            <a:ext cx="9144000" cy="4653199"/>
          </a:xfrm>
          <a:prstGeom prst="rect">
            <a:avLst/>
          </a:prstGeom>
        </p:spPr>
      </p:pic>
      <p:sp>
        <p:nvSpPr>
          <p:cNvPr id="20" name="Frame 19"/>
          <p:cNvSpPr/>
          <p:nvPr/>
        </p:nvSpPr>
        <p:spPr>
          <a:xfrm>
            <a:off x="1905000" y="3886200"/>
            <a:ext cx="457200" cy="533400"/>
          </a:xfrm>
          <a:prstGeom prst="frame">
            <a:avLst>
              <a:gd name="adj1" fmla="val 13857"/>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Frame 20"/>
          <p:cNvSpPr/>
          <p:nvPr/>
        </p:nvSpPr>
        <p:spPr>
          <a:xfrm>
            <a:off x="1066800" y="2667000"/>
            <a:ext cx="381000" cy="533400"/>
          </a:xfrm>
          <a:prstGeom prst="frame">
            <a:avLst/>
          </a:prstGeom>
          <a:solidFill>
            <a:srgbClr val="953735"/>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Frame 21"/>
          <p:cNvSpPr/>
          <p:nvPr/>
        </p:nvSpPr>
        <p:spPr>
          <a:xfrm>
            <a:off x="4114800" y="3962400"/>
            <a:ext cx="457200" cy="457200"/>
          </a:xfrm>
          <a:prstGeom prst="frame">
            <a:avLst/>
          </a:prstGeom>
          <a:solidFill>
            <a:srgbClr val="953735"/>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4" name="Picture 23" descr="uw logo.png"/>
          <p:cNvPicPr>
            <a:picLocks noChangeAspect="1"/>
          </p:cNvPicPr>
          <p:nvPr/>
        </p:nvPicPr>
        <p:blipFill>
          <a:blip r:embed="rId4"/>
          <a:stretch>
            <a:fillRect/>
          </a:stretch>
        </p:blipFill>
        <p:spPr>
          <a:xfrm>
            <a:off x="152400" y="0"/>
            <a:ext cx="600075" cy="952500"/>
          </a:xfrm>
          <a:prstGeom prst="rect">
            <a:avLst/>
          </a:prstGeom>
        </p:spPr>
      </p:pic>
      <p:pic>
        <p:nvPicPr>
          <p:cNvPr id="25" name="Picture 24" descr="cimss-logo.png"/>
          <p:cNvPicPr>
            <a:picLocks noChangeAspect="1"/>
          </p:cNvPicPr>
          <p:nvPr/>
        </p:nvPicPr>
        <p:blipFill>
          <a:blip r:embed="rId5"/>
          <a:stretch>
            <a:fillRect/>
          </a:stretch>
        </p:blipFill>
        <p:spPr>
          <a:xfrm>
            <a:off x="7829550" y="0"/>
            <a:ext cx="1314450" cy="952500"/>
          </a:xfrm>
          <a:prstGeom prst="rect">
            <a:avLst/>
          </a:prstGeom>
        </p:spPr>
      </p:pic>
    </p:spTree>
    <p:extLst>
      <p:ext uri="{BB962C8B-B14F-4D97-AF65-F5344CB8AC3E}">
        <p14:creationId xmlns:p14="http://schemas.microsoft.com/office/powerpoint/2010/main" val="922355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dirty="0"/>
          </a:p>
        </p:txBody>
      </p:sp>
      <p:pic>
        <p:nvPicPr>
          <p:cNvPr id="5" name="Picture 4" descr="uw logo.png"/>
          <p:cNvPicPr>
            <a:picLocks noChangeAspect="1"/>
          </p:cNvPicPr>
          <p:nvPr/>
        </p:nvPicPr>
        <p:blipFill>
          <a:blip r:embed="rId3"/>
          <a:stretch>
            <a:fillRect/>
          </a:stretch>
        </p:blipFill>
        <p:spPr>
          <a:xfrm>
            <a:off x="152400" y="0"/>
            <a:ext cx="600075" cy="952500"/>
          </a:xfrm>
          <a:prstGeom prst="rect">
            <a:avLst/>
          </a:prstGeom>
        </p:spPr>
      </p:pic>
      <p:pic>
        <p:nvPicPr>
          <p:cNvPr id="6" name="Picture 5" descr="cimss-logo.png"/>
          <p:cNvPicPr>
            <a:picLocks noChangeAspect="1"/>
          </p:cNvPicPr>
          <p:nvPr/>
        </p:nvPicPr>
        <p:blipFill>
          <a:blip r:embed="rId4"/>
          <a:stretch>
            <a:fillRect/>
          </a:stretch>
        </p:blipFill>
        <p:spPr>
          <a:xfrm>
            <a:off x="7829550" y="0"/>
            <a:ext cx="1314450" cy="952500"/>
          </a:xfrm>
          <a:prstGeom prst="rect">
            <a:avLst/>
          </a:prstGeom>
        </p:spPr>
      </p:pic>
      <p:pic>
        <p:nvPicPr>
          <p:cNvPr id="8" name="Picture 7"/>
          <p:cNvPicPr>
            <a:picLocks noChangeAspect="1"/>
          </p:cNvPicPr>
          <p:nvPr/>
        </p:nvPicPr>
        <p:blipFill>
          <a:blip r:embed="rId5"/>
          <a:stretch>
            <a:fillRect/>
          </a:stretch>
        </p:blipFill>
        <p:spPr>
          <a:xfrm>
            <a:off x="42930" y="16319"/>
            <a:ext cx="9101070" cy="6858000"/>
          </a:xfrm>
          <a:prstGeom prst="rect">
            <a:avLst/>
          </a:prstGeom>
        </p:spPr>
      </p:pic>
    </p:spTree>
    <p:extLst>
      <p:ext uri="{BB962C8B-B14F-4D97-AF65-F5344CB8AC3E}">
        <p14:creationId xmlns:p14="http://schemas.microsoft.com/office/powerpoint/2010/main" val="3453880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500" y="0"/>
            <a:ext cx="9013068" cy="6858000"/>
          </a:xfrm>
          <a:prstGeom prst="rect">
            <a:avLst/>
          </a:prstGeom>
        </p:spPr>
      </p:pic>
    </p:spTree>
    <p:extLst>
      <p:ext uri="{BB962C8B-B14F-4D97-AF65-F5344CB8AC3E}">
        <p14:creationId xmlns:p14="http://schemas.microsoft.com/office/powerpoint/2010/main" val="1061948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16243</TotalTime>
  <Words>1878</Words>
  <Application>Microsoft Office PowerPoint</Application>
  <PresentationFormat>On-screen Show (4:3)</PresentationFormat>
  <Paragraphs>76</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ＭＳ Ｐゴシック</vt:lpstr>
      <vt:lpstr>Arial</vt:lpstr>
      <vt:lpstr>Calibri</vt:lpstr>
      <vt:lpstr>Office Theme</vt:lpstr>
      <vt:lpstr>Identifying 3D Radiative Cloud Effects Using MODIS Visible Reflectance Measurements </vt:lpstr>
      <vt:lpstr>Motivation</vt:lpstr>
      <vt:lpstr>Effects of Cloud Heterogeneity</vt:lpstr>
      <vt:lpstr>PowerPoint Presentation</vt:lpstr>
      <vt:lpstr>PowerPoint Presentation</vt:lpstr>
      <vt:lpstr>PowerPoint Presentation</vt:lpstr>
      <vt:lpstr>Areas of Study</vt:lpstr>
      <vt:lpstr>PowerPoint Presentation</vt:lpstr>
      <vt:lpstr>PowerPoint Presentation</vt:lpstr>
      <vt:lpstr>Identifying Heterogeneity</vt:lpstr>
      <vt:lpstr>PowerPoint Presentation</vt:lpstr>
      <vt:lpstr>PowerPoint Presentation</vt:lpstr>
      <vt:lpstr>Current Work</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Letterly</dc:creator>
  <cp:lastModifiedBy>Shakila Merchant</cp:lastModifiedBy>
  <cp:revision>59</cp:revision>
  <dcterms:created xsi:type="dcterms:W3CDTF">2014-08-27T01:44:37Z</dcterms:created>
  <dcterms:modified xsi:type="dcterms:W3CDTF">2014-09-08T17:16:29Z</dcterms:modified>
</cp:coreProperties>
</file>